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6"/>
  </p:notesMasterIdLst>
  <p:sldIdLst>
    <p:sldId id="256" r:id="rId4"/>
    <p:sldId id="374" r:id="rId5"/>
    <p:sldId id="375" r:id="rId6"/>
    <p:sldId id="258" r:id="rId7"/>
    <p:sldId id="376" r:id="rId8"/>
    <p:sldId id="377" r:id="rId9"/>
    <p:sldId id="378" r:id="rId10"/>
    <p:sldId id="652" r:id="rId11"/>
    <p:sldId id="653" r:id="rId12"/>
    <p:sldId id="654" r:id="rId13"/>
    <p:sldId id="655" r:id="rId14"/>
    <p:sldId id="266" r:id="rId15"/>
    <p:sldId id="267" r:id="rId16"/>
    <p:sldId id="268" r:id="rId17"/>
    <p:sldId id="269" r:id="rId18"/>
    <p:sldId id="270" r:id="rId19"/>
    <p:sldId id="271" r:id="rId20"/>
    <p:sldId id="272" r:id="rId21"/>
    <p:sldId id="273" r:id="rId22"/>
    <p:sldId id="274" r:id="rId23"/>
    <p:sldId id="275" r:id="rId24"/>
    <p:sldId id="657" r:id="rId25"/>
    <p:sldId id="658" r:id="rId26"/>
    <p:sldId id="659" r:id="rId27"/>
    <p:sldId id="660" r:id="rId28"/>
    <p:sldId id="662" r:id="rId29"/>
    <p:sldId id="663" r:id="rId30"/>
    <p:sldId id="664" r:id="rId31"/>
    <p:sldId id="665" r:id="rId32"/>
    <p:sldId id="666" r:id="rId33"/>
    <p:sldId id="667" r:id="rId34"/>
    <p:sldId id="668" r:id="rId35"/>
    <p:sldId id="669" r:id="rId36"/>
    <p:sldId id="670" r:id="rId37"/>
    <p:sldId id="671" r:id="rId38"/>
    <p:sldId id="672" r:id="rId39"/>
    <p:sldId id="674" r:id="rId40"/>
    <p:sldId id="675" r:id="rId41"/>
    <p:sldId id="676" r:id="rId42"/>
    <p:sldId id="677" r:id="rId43"/>
    <p:sldId id="678" r:id="rId44"/>
    <p:sldId id="673" r:id="rId45"/>
    <p:sldId id="276" r:id="rId46"/>
    <p:sldId id="257" r:id="rId47"/>
    <p:sldId id="265" r:id="rId48"/>
    <p:sldId id="259" r:id="rId49"/>
    <p:sldId id="262" r:id="rId50"/>
    <p:sldId id="263" r:id="rId51"/>
    <p:sldId id="260" r:id="rId52"/>
    <p:sldId id="261" r:id="rId53"/>
    <p:sldId id="264" r:id="rId54"/>
    <p:sldId id="67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3" d="100"/>
          <a:sy n="103" d="100"/>
        </p:scale>
        <p:origin x="8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5DF48-7665-4127-AB0C-D3EB326DF7AE}"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441A3-02B0-4E10-80D4-C3F627B86374}" type="slidenum">
              <a:rPr lang="en-US" smtClean="0"/>
              <a:t>‹#›</a:t>
            </a:fld>
            <a:endParaRPr lang="en-US"/>
          </a:p>
        </p:txBody>
      </p:sp>
    </p:spTree>
    <p:extLst>
      <p:ext uri="{BB962C8B-B14F-4D97-AF65-F5344CB8AC3E}">
        <p14:creationId xmlns:p14="http://schemas.microsoft.com/office/powerpoint/2010/main" val="57946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6D7B6-B3C5-4F7C-ACF3-09F561057F1F}" type="slidenum">
              <a:rPr lang="en-US" smtClean="0"/>
              <a:t>2</a:t>
            </a:fld>
            <a:endParaRPr lang="en-US"/>
          </a:p>
        </p:txBody>
      </p:sp>
    </p:spTree>
    <p:extLst>
      <p:ext uri="{BB962C8B-B14F-4D97-AF65-F5344CB8AC3E}">
        <p14:creationId xmlns:p14="http://schemas.microsoft.com/office/powerpoint/2010/main" val="308060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60359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59243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510686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459779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172952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72020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71448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879643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32932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3135798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2968938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2294813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688815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891298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3343822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2091810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809837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27469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788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3890511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3546829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C5DA-F69C-3B1F-5EFE-ADFFBB3FD2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C7BE5F-9636-573A-BD69-0DC9ECCA5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6B5B2-C90A-C3CB-4217-76226EEC7271}"/>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5" name="Footer Placeholder 4">
            <a:extLst>
              <a:ext uri="{FF2B5EF4-FFF2-40B4-BE49-F238E27FC236}">
                <a16:creationId xmlns:a16="http://schemas.microsoft.com/office/drawing/2014/main" id="{B23C3152-0B20-A4BF-FCC6-A3C963524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61EF1-23A2-93E1-A77C-ADC6F81C6373}"/>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358560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E828-F0AA-169A-DC98-0E457CADE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027E9B-A9C1-F7D0-8CBF-A6CDE1D723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BB2A2-68AD-7593-199A-9E2EDB192F0A}"/>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5" name="Footer Placeholder 4">
            <a:extLst>
              <a:ext uri="{FF2B5EF4-FFF2-40B4-BE49-F238E27FC236}">
                <a16:creationId xmlns:a16="http://schemas.microsoft.com/office/drawing/2014/main" id="{858B85AC-7929-969E-A9EE-ECB88EBB4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7D84-2131-9A36-11EE-3ED0B9F49810}"/>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388282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58602-3ABA-044C-9426-911F865A7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C3430-02B1-5479-1290-05229A8951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93F68-F39E-9C3D-54B9-0F086239B6EE}"/>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5" name="Footer Placeholder 4">
            <a:extLst>
              <a:ext uri="{FF2B5EF4-FFF2-40B4-BE49-F238E27FC236}">
                <a16:creationId xmlns:a16="http://schemas.microsoft.com/office/drawing/2014/main" id="{CFA350EE-CDB0-292A-CC61-8F295AE4D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62768-3590-DEC8-18BD-EA232C72EC10}"/>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373608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1">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12192000" cy="68580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84000" h="13716000">
                <a:moveTo>
                  <a:pt x="0" y="0"/>
                </a:moveTo>
                <a:lnTo>
                  <a:pt x="24384000" y="0"/>
                </a:lnTo>
                <a:lnTo>
                  <a:pt x="24384000" y="13716000"/>
                </a:lnTo>
                <a:lnTo>
                  <a:pt x="0" y="13716000"/>
                </a:lnTo>
                <a:close/>
              </a:path>
            </a:pathLst>
          </a:custGeom>
          <a:solidFill>
            <a:schemeClr val="bg1">
              <a:lumMod val="85000"/>
            </a:schemeClr>
          </a:solidFill>
          <a:ln w="12700">
            <a:miter lim="400000"/>
          </a:ln>
          <a:extLst>
            <a:ext uri="{C572A759-6A51-4108-AA02-DFA0A04FC94B}"/>
          </a:extLst>
        </p:spPr>
        <p:txBody>
          <a:bodyPr>
            <a:noAutofit/>
          </a:bodyPr>
          <a:lstStyle>
            <a:lvl1pPr>
              <a:defRPr sz="1200">
                <a:solidFill>
                  <a:schemeClr val="accent5"/>
                </a:solidFill>
              </a:defRPr>
            </a:lvl1pPr>
          </a:lstStyle>
          <a:p>
            <a:pPr lvl="0"/>
            <a:endParaRPr lang="zh-CN" altLang="en-US" noProof="0" dirty="0">
              <a:sym typeface="Helvetica Light"/>
            </a:endParaRPr>
          </a:p>
        </p:txBody>
      </p:sp>
    </p:spTree>
    <p:extLst>
      <p:ext uri="{BB962C8B-B14F-4D97-AF65-F5344CB8AC3E}">
        <p14:creationId xmlns:p14="http://schemas.microsoft.com/office/powerpoint/2010/main" val="12430976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20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355245"/>
            <a:ext cx="10972800" cy="487363"/>
          </a:xfrm>
        </p:spPr>
        <p:txBody>
          <a:bodyPr/>
          <a:lstStyle/>
          <a:p>
            <a:r>
              <a:rPr lang="en-US"/>
              <a:t>Click to edit Master title style</a:t>
            </a:r>
          </a:p>
        </p:txBody>
      </p:sp>
      <p:sp>
        <p:nvSpPr>
          <p:cNvPr id="3" name="Text Placeholder 3"/>
          <p:cNvSpPr>
            <a:spLocks noGrp="1"/>
          </p:cNvSpPr>
          <p:nvPr>
            <p:ph type="body" sz="quarter" idx="10"/>
          </p:nvPr>
        </p:nvSpPr>
        <p:spPr>
          <a:xfrm>
            <a:off x="609600" y="1295400"/>
            <a:ext cx="10972800" cy="50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1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5C7F-F918-5C05-F9BE-58532A9EE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51A23-7AE0-7BF1-9B94-85C73D39F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99E5D-E19A-2C89-F024-DAFD6EA0FE2C}"/>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5" name="Footer Placeholder 4">
            <a:extLst>
              <a:ext uri="{FF2B5EF4-FFF2-40B4-BE49-F238E27FC236}">
                <a16:creationId xmlns:a16="http://schemas.microsoft.com/office/drawing/2014/main" id="{A529B426-54FF-7FAF-E573-9E07AAB99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7B334-E530-D6FA-42A8-8BD84D14D654}"/>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330698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B92B-91D1-83D8-FC30-E810EFC08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EBA30-4D4E-3EA6-1219-0091675C3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5A4B9-26FD-B43A-AF83-91A7A31132D9}"/>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5" name="Footer Placeholder 4">
            <a:extLst>
              <a:ext uri="{FF2B5EF4-FFF2-40B4-BE49-F238E27FC236}">
                <a16:creationId xmlns:a16="http://schemas.microsoft.com/office/drawing/2014/main" id="{7F0D065E-071D-4D28-B02C-B2375F6CB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BBD2C-1F96-FC74-D3D6-A2B412DF8F55}"/>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4933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052E-BEC4-2092-3E7C-9370BC7F3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93CBA-6B5C-779E-F494-BEC1E385C0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A81EAB-F9B4-63A9-C4FE-FD5F55E72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4686E-9AC3-078F-301C-27930B2EB8C4}"/>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6" name="Footer Placeholder 5">
            <a:extLst>
              <a:ext uri="{FF2B5EF4-FFF2-40B4-BE49-F238E27FC236}">
                <a16:creationId xmlns:a16="http://schemas.microsoft.com/office/drawing/2014/main" id="{9DD9F3E8-2F35-21F2-073C-CFBA106FA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3F8EF-29CD-DC97-4604-A2E34E9BB1B4}"/>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331573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8163-B97B-5CC6-1D92-7164EEE5F1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83F6DF-64E2-B8F2-8267-5262C7791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1452A-4553-310C-0828-76E75A5B15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8FF2DA-7F56-9548-2ECE-63481E1E75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ED74B-D404-8DED-12EC-A399A21E9D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81AD-080F-6C62-240C-9A958244C16E}"/>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8" name="Footer Placeholder 7">
            <a:extLst>
              <a:ext uri="{FF2B5EF4-FFF2-40B4-BE49-F238E27FC236}">
                <a16:creationId xmlns:a16="http://schemas.microsoft.com/office/drawing/2014/main" id="{41020F6D-38E9-0700-1E28-7B158E4555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FEA0D8-811D-C28E-2285-F425DC6C7397}"/>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330499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F23A-08EB-1603-32E2-B626E7E38A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26D232-E5E6-80C8-64A5-F39DB8940C22}"/>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4" name="Footer Placeholder 3">
            <a:extLst>
              <a:ext uri="{FF2B5EF4-FFF2-40B4-BE49-F238E27FC236}">
                <a16:creationId xmlns:a16="http://schemas.microsoft.com/office/drawing/2014/main" id="{029DFA57-F2E6-B791-F90B-E21F53F180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0FCF8-4908-32B6-6F53-EBAA9ED2C2A4}"/>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401878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D1CD2-D032-B71F-0F6D-98504466F1CD}"/>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3" name="Footer Placeholder 2">
            <a:extLst>
              <a:ext uri="{FF2B5EF4-FFF2-40B4-BE49-F238E27FC236}">
                <a16:creationId xmlns:a16="http://schemas.microsoft.com/office/drawing/2014/main" id="{952290CB-6222-9044-8C6D-287587F912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0D434B-30C7-A954-C431-F721AC2988AB}"/>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179032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6C89-C75F-723A-19D1-B5207666D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B52784-270B-B9E6-2AF4-0C0A9399C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FFBD22-C5A8-C98F-186E-2CB2556CF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02BB1-AC00-FC74-89F3-049B19D5B798}"/>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6" name="Footer Placeholder 5">
            <a:extLst>
              <a:ext uri="{FF2B5EF4-FFF2-40B4-BE49-F238E27FC236}">
                <a16:creationId xmlns:a16="http://schemas.microsoft.com/office/drawing/2014/main" id="{318ADED8-0F02-5B12-2904-30C8CDAAF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6EB20-B7F8-12F5-47C5-A4E97FED7C4E}"/>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403520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86A-2B9C-C530-511C-5278E27C2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EA396C-D485-3901-B946-AAC82691E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42A20D-8287-A5B5-F128-D5A9A0294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5DA07-4F94-7515-0185-AE49F0806621}"/>
              </a:ext>
            </a:extLst>
          </p:cNvPr>
          <p:cNvSpPr>
            <a:spLocks noGrp="1"/>
          </p:cNvSpPr>
          <p:nvPr>
            <p:ph type="dt" sz="half" idx="10"/>
          </p:nvPr>
        </p:nvSpPr>
        <p:spPr/>
        <p:txBody>
          <a:bodyPr/>
          <a:lstStyle/>
          <a:p>
            <a:fld id="{865AA8C5-4A21-4098-A4A9-EC80443BC26E}" type="datetimeFigureOut">
              <a:rPr lang="en-US" smtClean="0"/>
              <a:t>1/18/2026</a:t>
            </a:fld>
            <a:endParaRPr lang="en-US"/>
          </a:p>
        </p:txBody>
      </p:sp>
      <p:sp>
        <p:nvSpPr>
          <p:cNvPr id="6" name="Footer Placeholder 5">
            <a:extLst>
              <a:ext uri="{FF2B5EF4-FFF2-40B4-BE49-F238E27FC236}">
                <a16:creationId xmlns:a16="http://schemas.microsoft.com/office/drawing/2014/main" id="{D44C7551-9BDE-993C-01C8-638578009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C3DD2-45BD-887B-C2D1-261DA7258AD3}"/>
              </a:ext>
            </a:extLst>
          </p:cNvPr>
          <p:cNvSpPr>
            <a:spLocks noGrp="1"/>
          </p:cNvSpPr>
          <p:nvPr>
            <p:ph type="sldNum" sz="quarter" idx="12"/>
          </p:nvPr>
        </p:nvSpPr>
        <p:spPr/>
        <p:txBody>
          <a:bodyPr/>
          <a:lstStyle/>
          <a:p>
            <a:fld id="{E92D1926-A2FD-4858-8AB6-99518C6DD2A5}" type="slidenum">
              <a:rPr lang="en-US" smtClean="0"/>
              <a:t>‹#›</a:t>
            </a:fld>
            <a:endParaRPr lang="en-US"/>
          </a:p>
        </p:txBody>
      </p:sp>
    </p:spTree>
    <p:extLst>
      <p:ext uri="{BB962C8B-B14F-4D97-AF65-F5344CB8AC3E}">
        <p14:creationId xmlns:p14="http://schemas.microsoft.com/office/powerpoint/2010/main" val="313785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B972CF-7F8E-A8EB-2480-872CAE554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40449-0683-682C-EBFA-3C7BC740D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8E93E-C587-38D1-DEAB-FF555A535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AA8C5-4A21-4098-A4A9-EC80443BC26E}" type="datetimeFigureOut">
              <a:rPr lang="en-US" smtClean="0"/>
              <a:t>1/18/2026</a:t>
            </a:fld>
            <a:endParaRPr lang="en-US"/>
          </a:p>
        </p:txBody>
      </p:sp>
      <p:sp>
        <p:nvSpPr>
          <p:cNvPr id="5" name="Footer Placeholder 4">
            <a:extLst>
              <a:ext uri="{FF2B5EF4-FFF2-40B4-BE49-F238E27FC236}">
                <a16:creationId xmlns:a16="http://schemas.microsoft.com/office/drawing/2014/main" id="{EC990903-042B-0262-FB90-7284A09CF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393C7D-D7F0-060B-B3E2-8800A64F0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1926-A2FD-4858-8AB6-99518C6DD2A5}" type="slidenum">
              <a:rPr lang="en-US" smtClean="0"/>
              <a:t>‹#›</a:t>
            </a:fld>
            <a:endParaRPr lang="en-US"/>
          </a:p>
        </p:txBody>
      </p:sp>
    </p:spTree>
    <p:extLst>
      <p:ext uri="{BB962C8B-B14F-4D97-AF65-F5344CB8AC3E}">
        <p14:creationId xmlns:p14="http://schemas.microsoft.com/office/powerpoint/2010/main" val="3071487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f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3BAC-9854-CAD0-2796-35BFCA621E62}"/>
              </a:ext>
            </a:extLst>
          </p:cNvPr>
          <p:cNvSpPr>
            <a:spLocks noGrp="1"/>
          </p:cNvSpPr>
          <p:nvPr>
            <p:ph type="ctrTitle"/>
          </p:nvPr>
        </p:nvSpPr>
        <p:spPr>
          <a:xfrm>
            <a:off x="1524000" y="1676399"/>
            <a:ext cx="9144000" cy="1286933"/>
          </a:xfrm>
        </p:spPr>
        <p:txBody>
          <a:bodyPr/>
          <a:lstStyle/>
          <a:p>
            <a:endParaRPr lang="en-US" dirty="0"/>
          </a:p>
        </p:txBody>
      </p:sp>
      <p:sp>
        <p:nvSpPr>
          <p:cNvPr id="3" name="Subtitle 2">
            <a:extLst>
              <a:ext uri="{FF2B5EF4-FFF2-40B4-BE49-F238E27FC236}">
                <a16:creationId xmlns:a16="http://schemas.microsoft.com/office/drawing/2014/main" id="{F502C620-1AC2-A37E-82CD-06F0DA75CA1D}"/>
              </a:ext>
            </a:extLst>
          </p:cNvPr>
          <p:cNvSpPr>
            <a:spLocks noGrp="1"/>
          </p:cNvSpPr>
          <p:nvPr>
            <p:ph type="subTitle" idx="1"/>
          </p:nvPr>
        </p:nvSpPr>
        <p:spPr>
          <a:xfrm>
            <a:off x="1524000" y="3242733"/>
            <a:ext cx="9144000" cy="2015067"/>
          </a:xfrm>
        </p:spPr>
        <p:txBody>
          <a:bodyPr>
            <a:normAutofit/>
          </a:bodyPr>
          <a:lstStyle/>
          <a:p>
            <a:r>
              <a:rPr lang="en-US" sz="6000" b="1" dirty="0">
                <a:solidFill>
                  <a:schemeClr val="accent5"/>
                </a:solidFill>
                <a:latin typeface="Arial" panose="020B0604020202020204" pitchFamily="34" charset="0"/>
                <a:cs typeface="Arial" panose="020B0604020202020204" pitchFamily="34" charset="0"/>
              </a:rPr>
              <a:t>Charter City</a:t>
            </a:r>
          </a:p>
        </p:txBody>
      </p:sp>
      <p:pic>
        <p:nvPicPr>
          <p:cNvPr id="7" name="Picture 6"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6206200F-CE44-2632-C9F5-F210F59737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35" y="408736"/>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Tree>
    <p:extLst>
      <p:ext uri="{BB962C8B-B14F-4D97-AF65-F5344CB8AC3E}">
        <p14:creationId xmlns:p14="http://schemas.microsoft.com/office/powerpoint/2010/main" val="383677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Huntington Beach: Housing Battles</a:t>
            </a:r>
            <a:endParaRPr lang="en-US" sz="3600" dirty="0"/>
          </a:p>
        </p:txBody>
      </p:sp>
      <p:sp>
        <p:nvSpPr>
          <p:cNvPr id="3" name="Text 1"/>
          <p:cNvSpPr/>
          <p:nvPr/>
        </p:nvSpPr>
        <p:spPr>
          <a:xfrm>
            <a:off x="812800" y="1666180"/>
            <a:ext cx="10777728" cy="248840"/>
          </a:xfrm>
          <a:prstGeom prst="rect">
            <a:avLst/>
          </a:prstGeom>
          <a:noFill/>
          <a:ln/>
        </p:spPr>
        <p:txBody>
          <a:bodyPr wrap="square" lIns="0" tIns="0" rIns="0" bIns="0" rtlCol="0" anchor="t"/>
          <a:lstStyle/>
          <a:p>
            <a:pPr>
              <a:lnSpc>
                <a:spcPts val="1960"/>
              </a:lnSpc>
            </a:pPr>
            <a:r>
              <a:rPr lang="en-US" sz="1400" dirty="0">
                <a:solidFill>
                  <a:srgbClr val="64748B"/>
                </a:solidFill>
                <a:latin typeface="Arial" pitchFamily="34" charset="0"/>
                <a:ea typeface="Arial" pitchFamily="34" charset="-122"/>
                <a:cs typeface="Arial" pitchFamily="34" charset="-120"/>
              </a:rPr>
              <a:t>2015-2019 Timeline</a:t>
            </a:r>
            <a:endParaRPr lang="en-US" sz="1400" dirty="0"/>
          </a:p>
        </p:txBody>
      </p:sp>
      <p:sp>
        <p:nvSpPr>
          <p:cNvPr id="4" name="Text 2"/>
          <p:cNvSpPr/>
          <p:nvPr/>
        </p:nvSpPr>
        <p:spPr>
          <a:xfrm>
            <a:off x="1219200" y="2118222"/>
            <a:ext cx="10160000" cy="1539180"/>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2015:</a:t>
            </a:r>
            <a:r>
              <a:rPr lang="en-US" dirty="0">
                <a:solidFill>
                  <a:srgbClr val="475569"/>
                </a:solidFill>
                <a:latin typeface="Arial" pitchFamily="34" charset="0"/>
                <a:ea typeface="Arial" pitchFamily="34" charset="-122"/>
                <a:cs typeface="Arial" pitchFamily="34" charset="-120"/>
              </a:rPr>
              <a:t> HB prevails: exempt as charter city from affordable housing requirements</a:t>
            </a:r>
            <a:endParaRPr lang="en-US" dirty="0"/>
          </a:p>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2018:</a:t>
            </a:r>
            <a:r>
              <a:rPr lang="en-US" dirty="0">
                <a:solidFill>
                  <a:srgbClr val="475569"/>
                </a:solidFill>
                <a:latin typeface="Arial" pitchFamily="34" charset="0"/>
                <a:ea typeface="Arial" pitchFamily="34" charset="-122"/>
                <a:cs typeface="Arial" pitchFamily="34" charset="-120"/>
              </a:rPr>
              <a:t> Legislature responds with SB 1333 requiring charter cities comply with housing laws</a:t>
            </a:r>
            <a:endParaRPr lang="en-US" dirty="0"/>
          </a:p>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2019:</a:t>
            </a:r>
            <a:r>
              <a:rPr lang="en-US" dirty="0">
                <a:solidFill>
                  <a:srgbClr val="475569"/>
                </a:solidFill>
                <a:latin typeface="Arial" pitchFamily="34" charset="0"/>
                <a:ea typeface="Arial" pitchFamily="34" charset="-122"/>
                <a:cs typeface="Arial" pitchFamily="34" charset="-120"/>
              </a:rPr>
              <a:t> Governor sues HB; HB files three lawsuits against state; state prevails</a:t>
            </a:r>
          </a:p>
          <a:p>
            <a:pPr marL="457189" indent="-457189">
              <a:lnSpc>
                <a:spcPts val="3240"/>
              </a:lnSpc>
              <a:buSzPct val="100000"/>
              <a:buChar cha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Huntington Beach: Recent Outcomes</a:t>
            </a:r>
            <a:endParaRPr lang="en-US" sz="3600" dirty="0"/>
          </a:p>
        </p:txBody>
      </p:sp>
      <p:sp>
        <p:nvSpPr>
          <p:cNvPr id="3" name="Text 1"/>
          <p:cNvSpPr/>
          <p:nvPr/>
        </p:nvSpPr>
        <p:spPr>
          <a:xfrm>
            <a:off x="1219200" y="1666180"/>
            <a:ext cx="10160000" cy="2666901"/>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Voter ID Case:</a:t>
            </a:r>
            <a:r>
              <a:rPr lang="en-US" dirty="0">
                <a:solidFill>
                  <a:srgbClr val="475569"/>
                </a:solidFill>
                <a:latin typeface="Arial" pitchFamily="34" charset="0"/>
                <a:ea typeface="Arial" pitchFamily="34" charset="-122"/>
                <a:cs typeface="Arial" pitchFamily="34" charset="-120"/>
              </a:rPr>
              <a:t> HB lost; electoral integrity is statewide concern</a:t>
            </a:r>
            <a:endParaRPr lang="en-US" dirty="0"/>
          </a:p>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Library Materials:</a:t>
            </a:r>
            <a:r>
              <a:rPr lang="en-US" dirty="0">
                <a:solidFill>
                  <a:srgbClr val="475569"/>
                </a:solidFill>
                <a:latin typeface="Arial" pitchFamily="34" charset="0"/>
                <a:ea typeface="Arial" pitchFamily="34" charset="-122"/>
                <a:cs typeface="Arial" pitchFamily="34" charset="-120"/>
              </a:rPr>
              <a:t> HB lost; book access not a municipal affair</a:t>
            </a:r>
            <a:endParaRPr lang="en-US" dirty="0"/>
          </a:p>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September 2025:</a:t>
            </a:r>
            <a:r>
              <a:rPr lang="en-US" dirty="0">
                <a:solidFill>
                  <a:srgbClr val="475569"/>
                </a:solidFill>
                <a:latin typeface="Arial" pitchFamily="34" charset="0"/>
                <a:ea typeface="Arial" pitchFamily="34" charset="-122"/>
                <a:cs typeface="Arial" pitchFamily="34" charset="-120"/>
              </a:rPr>
              <a:t> Court of Appeal ruled against HB on housing</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HB must adopt Housing Element within 120 days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Charter city authority over housing significantly limited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Prevailing Wages and State Funding</a:t>
            </a:r>
            <a:endParaRPr lang="en-US" sz="3600" dirty="0"/>
          </a:p>
        </p:txBody>
      </p:sp>
      <p:sp>
        <p:nvSpPr>
          <p:cNvPr id="3" name="Text 1"/>
          <p:cNvSpPr/>
          <p:nvPr/>
        </p:nvSpPr>
        <p:spPr>
          <a:xfrm>
            <a:off x="812800" y="1666181"/>
            <a:ext cx="10777728" cy="319980"/>
          </a:xfrm>
          <a:prstGeom prst="rect">
            <a:avLst/>
          </a:prstGeom>
          <a:noFill/>
          <a:ln/>
        </p:spPr>
        <p:txBody>
          <a:bodyPr wrap="square" lIns="0" tIns="0" rIns="0" bIns="0" rtlCol="0" anchor="t"/>
          <a:lstStyle/>
          <a:p>
            <a:pPr>
              <a:lnSpc>
                <a:spcPts val="2520"/>
              </a:lnSpc>
            </a:pPr>
            <a:r>
              <a:rPr lang="en-US" dirty="0">
                <a:solidFill>
                  <a:srgbClr val="475569"/>
                </a:solidFill>
                <a:latin typeface="Arial" pitchFamily="34" charset="0"/>
                <a:ea typeface="Arial" pitchFamily="34" charset="-122"/>
                <a:cs typeface="Arial" pitchFamily="34" charset="-120"/>
              </a:rPr>
              <a:t>Labor Code Section 1782:</a:t>
            </a:r>
            <a:endParaRPr lang="en-US" dirty="0"/>
          </a:p>
        </p:txBody>
      </p:sp>
      <p:sp>
        <p:nvSpPr>
          <p:cNvPr id="4" name="Text 2"/>
          <p:cNvSpPr/>
          <p:nvPr/>
        </p:nvSpPr>
        <p:spPr>
          <a:xfrm>
            <a:off x="1219200" y="2189361"/>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Charter cities cannot restrict prevailing wages if receiving state funding</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State funding includes grants, loans, tax credits, assistance</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Excludes constitutional revenue (gas tax, SB1, etc.)</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Impacts city infrastructure and development projects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Benefits of Charter Status</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Greater Local Control:</a:t>
            </a:r>
            <a:r>
              <a:rPr lang="en-US" dirty="0">
                <a:solidFill>
                  <a:srgbClr val="475569"/>
                </a:solidFill>
                <a:latin typeface="Arial" pitchFamily="34" charset="0"/>
                <a:ea typeface="Arial" pitchFamily="34" charset="-122"/>
                <a:cs typeface="Arial" pitchFamily="34" charset="-120"/>
              </a:rPr>
              <a:t> Determine municipal affairs independently</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Vendor Selection:</a:t>
            </a:r>
            <a:r>
              <a:rPr lang="en-US" dirty="0">
                <a:solidFill>
                  <a:srgbClr val="475569"/>
                </a:solidFill>
                <a:latin typeface="Arial" pitchFamily="34" charset="0"/>
                <a:ea typeface="Arial" pitchFamily="34" charset="-122"/>
                <a:cs typeface="Arial" pitchFamily="34" charset="-120"/>
              </a:rPr>
              <a:t> Choose best-qualified vendors rather than lowest bidder</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Fiscal Flexibility:</a:t>
            </a:r>
            <a:r>
              <a:rPr lang="en-US" dirty="0">
                <a:solidFill>
                  <a:srgbClr val="475569"/>
                </a:solidFill>
                <a:latin typeface="Arial" pitchFamily="34" charset="0"/>
                <a:ea typeface="Arial" pitchFamily="34" charset="-122"/>
                <a:cs typeface="Arial" pitchFamily="34" charset="-120"/>
              </a:rPr>
              <a:t> Control how tax dollars are spent</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Land Use Authority:</a:t>
            </a:r>
            <a:r>
              <a:rPr lang="en-US" dirty="0">
                <a:solidFill>
                  <a:srgbClr val="475569"/>
                </a:solidFill>
                <a:latin typeface="Arial" pitchFamily="34" charset="0"/>
                <a:ea typeface="Arial" pitchFamily="34" charset="-122"/>
                <a:cs typeface="Arial" pitchFamily="34" charset="-120"/>
              </a:rPr>
              <a:t> Set zoning and planning policies locally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Challenges and Concerns</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Charter Inflexibility:</a:t>
            </a:r>
            <a:r>
              <a:rPr lang="en-US" dirty="0">
                <a:solidFill>
                  <a:srgbClr val="475569"/>
                </a:solidFill>
                <a:latin typeface="Arial" pitchFamily="34" charset="0"/>
                <a:ea typeface="Arial" pitchFamily="34" charset="-122"/>
                <a:cs typeface="Arial" pitchFamily="34" charset="-120"/>
              </a:rPr>
              <a:t> Requires voter approval to amend</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Legislative Changes:</a:t>
            </a:r>
            <a:r>
              <a:rPr lang="en-US" dirty="0">
                <a:solidFill>
                  <a:srgbClr val="475569"/>
                </a:solidFill>
                <a:latin typeface="Arial" pitchFamily="34" charset="0"/>
                <a:ea typeface="Arial" pitchFamily="34" charset="-122"/>
                <a:cs typeface="Arial" pitchFamily="34" charset="-120"/>
              </a:rPr>
              <a:t> Legislature can restrict charter powers</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Litigation Risk:</a:t>
            </a:r>
            <a:r>
              <a:rPr lang="en-US" dirty="0">
                <a:solidFill>
                  <a:srgbClr val="475569"/>
                </a:solidFill>
                <a:latin typeface="Arial" pitchFamily="34" charset="0"/>
                <a:ea typeface="Arial" pitchFamily="34" charset="-122"/>
                <a:cs typeface="Arial" pitchFamily="34" charset="-120"/>
              </a:rPr>
              <a:t> Courts decide what qualifies as municipal affairs</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Complexity:</a:t>
            </a:r>
            <a:r>
              <a:rPr lang="en-US" dirty="0">
                <a:solidFill>
                  <a:srgbClr val="475569"/>
                </a:solidFill>
                <a:latin typeface="Arial" pitchFamily="34" charset="0"/>
                <a:ea typeface="Arial" pitchFamily="34" charset="-122"/>
                <a:cs typeface="Arial" pitchFamily="34" charset="-120"/>
              </a:rPr>
              <a:t> Charter must be carefully drafted to preserve authority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Charter Election Results (2008-2024)</a:t>
            </a:r>
            <a:endParaRPr lang="en-US" sz="3600" dirty="0"/>
          </a:p>
        </p:txBody>
      </p:sp>
      <p:sp>
        <p:nvSpPr>
          <p:cNvPr id="3" name="Text 1"/>
          <p:cNvSpPr/>
          <p:nvPr/>
        </p:nvSpPr>
        <p:spPr>
          <a:xfrm>
            <a:off x="812800" y="1666181"/>
            <a:ext cx="10777728" cy="319980"/>
          </a:xfrm>
          <a:prstGeom prst="rect">
            <a:avLst/>
          </a:prstGeom>
          <a:noFill/>
          <a:ln/>
        </p:spPr>
        <p:txBody>
          <a:bodyPr wrap="square" lIns="0" tIns="0" rIns="0" bIns="0" rtlCol="0" anchor="t"/>
          <a:lstStyle/>
          <a:p>
            <a:pPr>
              <a:lnSpc>
                <a:spcPts val="2520"/>
              </a:lnSpc>
            </a:pPr>
            <a:r>
              <a:rPr lang="en-US" dirty="0">
                <a:solidFill>
                  <a:srgbClr val="475569"/>
                </a:solidFill>
                <a:latin typeface="Arial" pitchFamily="34" charset="0"/>
                <a:ea typeface="Arial" pitchFamily="34" charset="-122"/>
                <a:cs typeface="Arial" pitchFamily="34" charset="-120"/>
              </a:rPr>
              <a:t>Success Rate: ~56% (12 of 23 measures passed)</a:t>
            </a:r>
            <a:endParaRPr lang="en-US" dirty="0"/>
          </a:p>
        </p:txBody>
      </p:sp>
      <p:sp>
        <p:nvSpPr>
          <p:cNvPr id="4" name="Text 2"/>
          <p:cNvSpPr/>
          <p:nvPr/>
        </p:nvSpPr>
        <p:spPr>
          <a:xfrm>
            <a:off x="1219200" y="2189361"/>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Passed:</a:t>
            </a:r>
            <a:r>
              <a:rPr lang="en-US" dirty="0">
                <a:solidFill>
                  <a:srgbClr val="475569"/>
                </a:solidFill>
                <a:latin typeface="Arial" pitchFamily="34" charset="0"/>
                <a:ea typeface="Arial" pitchFamily="34" charset="-122"/>
                <a:cs typeface="Arial" pitchFamily="34" charset="-120"/>
              </a:rPr>
              <a:t> Palmdale (82%), Lancaster (71%), Oceanside (54%)</a:t>
            </a:r>
            <a:endParaRPr lang="en-US" dirty="0"/>
          </a:p>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Passed:</a:t>
            </a:r>
            <a:r>
              <a:rPr lang="en-US" dirty="0">
                <a:solidFill>
                  <a:srgbClr val="475569"/>
                </a:solidFill>
                <a:latin typeface="Arial" pitchFamily="34" charset="0"/>
                <a:ea typeface="Arial" pitchFamily="34" charset="-122"/>
                <a:cs typeface="Arial" pitchFamily="34" charset="-120"/>
              </a:rPr>
              <a:t> Bellflower 2024 (77.7%)</a:t>
            </a:r>
            <a:endParaRPr lang="en-US" dirty="0"/>
          </a:p>
          <a:p>
            <a:pPr marL="457189" indent="-457189">
              <a:lnSpc>
                <a:spcPts val="3240"/>
              </a:lnSpc>
              <a:buSzPct val="100000"/>
              <a:buChar char="•"/>
            </a:pPr>
            <a:r>
              <a:rPr lang="en-US" b="1" dirty="0">
                <a:solidFill>
                  <a:srgbClr val="475569"/>
                </a:solidFill>
                <a:latin typeface="Arial" pitchFamily="34" charset="0"/>
                <a:ea typeface="Arial" pitchFamily="34" charset="-122"/>
                <a:cs typeface="Arial" pitchFamily="34" charset="-120"/>
              </a:rPr>
              <a:t>Failed:</a:t>
            </a:r>
            <a:r>
              <a:rPr lang="en-US" dirty="0">
                <a:solidFill>
                  <a:srgbClr val="475569"/>
                </a:solidFill>
                <a:latin typeface="Arial" pitchFamily="34" charset="0"/>
                <a:ea typeface="Arial" pitchFamily="34" charset="-122"/>
                <a:cs typeface="Arial" pitchFamily="34" charset="-120"/>
              </a:rPr>
              <a:t> Hawthorne 2022 (39.8%), Saint Helena 2024 (43.8%)</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Success depends on public education and voter support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1767781"/>
            <a:ext cx="10566400" cy="2011561"/>
          </a:xfrm>
          <a:prstGeom prst="rect">
            <a:avLst/>
          </a:prstGeom>
          <a:solidFill>
            <a:srgbClr val="FFFFFF"/>
          </a:solidFill>
          <a:ln/>
          <a:effectLst>
            <a:outerShdw blurRad="152400" dist="76200" dir="5400000" algn="bl" rotWithShape="0">
              <a:srgbClr val="000000">
                <a:alpha val="15000"/>
              </a:srgbClr>
            </a:outerShdw>
          </a:effectLst>
        </p:spPr>
        <p:txBody>
          <a:bodyPr wrap="none" lIns="0" tIns="0" rIns="0" bIns="0" rtlCol="0" anchor="ctr">
            <a:normAutofit/>
          </a:bodyPr>
          <a:lstStyle/>
          <a:p>
            <a:endParaRPr lang="en-US" sz="2400" dirty="0"/>
          </a:p>
        </p:txBody>
      </p:sp>
      <p:sp>
        <p:nvSpPr>
          <p:cNvPr id="3" name="Text 1"/>
          <p:cNvSpPr/>
          <p:nvPr/>
        </p:nvSpPr>
        <p:spPr>
          <a:xfrm>
            <a:off x="812800" y="4084141"/>
            <a:ext cx="10566400" cy="1961059"/>
          </a:xfrm>
          <a:prstGeom prst="rect">
            <a:avLst/>
          </a:prstGeom>
          <a:solidFill>
            <a:srgbClr val="FFFFFF"/>
          </a:solidFill>
          <a:ln/>
          <a:effectLst>
            <a:outerShdw blurRad="152400" dist="76200" dir="5400000" algn="bl" rotWithShape="0">
              <a:srgbClr val="000000">
                <a:alpha val="15000"/>
              </a:srgbClr>
            </a:outerShdw>
          </a:effectLst>
        </p:spPr>
        <p:txBody>
          <a:bodyPr wrap="none" lIns="0" tIns="0" rIns="0" bIns="0" rtlCol="0" anchor="ctr">
            <a:normAutofit/>
          </a:bodyPr>
          <a:lstStyle/>
          <a:p>
            <a:endParaRPr lang="en-US" sz="2400" dirty="0"/>
          </a:p>
        </p:txBody>
      </p:sp>
      <p:sp>
        <p:nvSpPr>
          <p:cNvPr id="4" name="Text 2"/>
          <p:cNvSpPr/>
          <p:nvPr/>
        </p:nvSpPr>
        <p:spPr>
          <a:xfrm>
            <a:off x="707136" y="812801"/>
            <a:ext cx="10777728" cy="548580"/>
          </a:xfrm>
          <a:prstGeom prst="rect">
            <a:avLst/>
          </a:prstGeom>
          <a:noFill/>
          <a:ln/>
        </p:spPr>
        <p:txBody>
          <a:bodyPr wrap="square" lIns="0" tIns="0" rIns="0" bIns="0" rtlCol="0" anchor="t"/>
          <a:lstStyle/>
          <a:p>
            <a:pPr algn="ctr">
              <a:lnSpc>
                <a:spcPts val="4320"/>
              </a:lnSpc>
            </a:pPr>
            <a:r>
              <a:rPr lang="en-US" sz="3600" b="1" dirty="0">
                <a:solidFill>
                  <a:srgbClr val="0284C7"/>
                </a:solidFill>
                <a:latin typeface="Arial" pitchFamily="34" charset="0"/>
                <a:ea typeface="Arial" pitchFamily="34" charset="-122"/>
                <a:cs typeface="Arial" pitchFamily="34" charset="-120"/>
              </a:rPr>
              <a:t>Two Methods to Adopt a Charter</a:t>
            </a:r>
            <a:endParaRPr lang="en-US" sz="3600" dirty="0"/>
          </a:p>
        </p:txBody>
      </p:sp>
      <p:sp>
        <p:nvSpPr>
          <p:cNvPr id="5" name="Text 3"/>
          <p:cNvSpPr/>
          <p:nvPr/>
        </p:nvSpPr>
        <p:spPr>
          <a:xfrm>
            <a:off x="1219200" y="2174180"/>
            <a:ext cx="9948672" cy="426640"/>
          </a:xfrm>
          <a:prstGeom prst="rect">
            <a:avLst/>
          </a:prstGeom>
          <a:noFill/>
          <a:ln/>
        </p:spPr>
        <p:txBody>
          <a:bodyPr wrap="square" lIns="0" tIns="0" rIns="0" bIns="0" rtlCol="0" anchor="t"/>
          <a:lstStyle/>
          <a:p>
            <a:pPr>
              <a:lnSpc>
                <a:spcPts val="3360"/>
              </a:lnSpc>
            </a:pPr>
            <a:r>
              <a:rPr lang="en-US" sz="2800" b="1" dirty="0">
                <a:solidFill>
                  <a:srgbClr val="0284C7"/>
                </a:solidFill>
                <a:latin typeface="Arial" pitchFamily="34" charset="0"/>
                <a:ea typeface="Arial" pitchFamily="34" charset="-122"/>
                <a:cs typeface="Arial" pitchFamily="34" charset="-120"/>
              </a:rPr>
              <a:t>Charter Commission</a:t>
            </a:r>
            <a:endParaRPr lang="en-US" sz="2800" dirty="0"/>
          </a:p>
        </p:txBody>
      </p:sp>
      <p:sp>
        <p:nvSpPr>
          <p:cNvPr id="6" name="Text 4"/>
          <p:cNvSpPr/>
          <p:nvPr/>
        </p:nvSpPr>
        <p:spPr>
          <a:xfrm>
            <a:off x="1219200" y="2804021"/>
            <a:ext cx="9753600" cy="568920"/>
          </a:xfrm>
          <a:prstGeom prst="rect">
            <a:avLst/>
          </a:prstGeom>
          <a:noFill/>
          <a:ln/>
        </p:spPr>
        <p:txBody>
          <a:bodyPr wrap="square" lIns="0" tIns="0" rIns="0" bIns="0" rtlCol="0" anchor="t"/>
          <a:lstStyle/>
          <a:p>
            <a:pPr>
              <a:lnSpc>
                <a:spcPts val="2240"/>
              </a:lnSpc>
            </a:pPr>
            <a:r>
              <a:rPr lang="en-US" sz="1600" b="1" dirty="0">
                <a:solidFill>
                  <a:srgbClr val="475569"/>
                </a:solidFill>
                <a:latin typeface="Arial" pitchFamily="34" charset="0"/>
                <a:ea typeface="Arial" pitchFamily="34" charset="-122"/>
                <a:cs typeface="Arial" pitchFamily="34" charset="-120"/>
              </a:rPr>
              <a:t>Formal, time-intensive:</a:t>
            </a:r>
            <a:r>
              <a:rPr lang="en-US" sz="1600" dirty="0">
                <a:solidFill>
                  <a:srgbClr val="475569"/>
                </a:solidFill>
                <a:latin typeface="Arial" pitchFamily="34" charset="0"/>
                <a:ea typeface="Arial" pitchFamily="34" charset="-122"/>
                <a:cs typeface="Arial" pitchFamily="34" charset="-120"/>
              </a:rPr>
              <a:t> Voter election of 15 commissioners; Several months of meetings; Brown Act compliance required</a:t>
            </a:r>
            <a:endParaRPr lang="en-US" sz="1600" dirty="0"/>
          </a:p>
        </p:txBody>
      </p:sp>
      <p:sp>
        <p:nvSpPr>
          <p:cNvPr id="7" name="Text 5"/>
          <p:cNvSpPr/>
          <p:nvPr/>
        </p:nvSpPr>
        <p:spPr>
          <a:xfrm>
            <a:off x="1219200" y="4490541"/>
            <a:ext cx="9948672" cy="426640"/>
          </a:xfrm>
          <a:prstGeom prst="rect">
            <a:avLst/>
          </a:prstGeom>
          <a:noFill/>
          <a:ln/>
        </p:spPr>
        <p:txBody>
          <a:bodyPr wrap="square" lIns="0" tIns="0" rIns="0" bIns="0" rtlCol="0" anchor="t"/>
          <a:lstStyle/>
          <a:p>
            <a:pPr>
              <a:lnSpc>
                <a:spcPts val="3360"/>
              </a:lnSpc>
            </a:pPr>
            <a:r>
              <a:rPr lang="en-US" sz="2800" b="1" dirty="0">
                <a:solidFill>
                  <a:srgbClr val="0284C7"/>
                </a:solidFill>
                <a:latin typeface="Arial" pitchFamily="34" charset="0"/>
                <a:ea typeface="Arial" pitchFamily="34" charset="-122"/>
                <a:cs typeface="Arial" pitchFamily="34" charset="-120"/>
              </a:rPr>
              <a:t>City Council Drafted</a:t>
            </a:r>
            <a:endParaRPr lang="en-US" sz="2800" dirty="0"/>
          </a:p>
        </p:txBody>
      </p:sp>
      <p:sp>
        <p:nvSpPr>
          <p:cNvPr id="8" name="Text 6"/>
          <p:cNvSpPr/>
          <p:nvPr/>
        </p:nvSpPr>
        <p:spPr>
          <a:xfrm>
            <a:off x="1219200" y="5120383"/>
            <a:ext cx="9948672" cy="284460"/>
          </a:xfrm>
          <a:prstGeom prst="rect">
            <a:avLst/>
          </a:prstGeom>
          <a:noFill/>
          <a:ln/>
        </p:spPr>
        <p:txBody>
          <a:bodyPr wrap="square" lIns="0" tIns="0" rIns="0" bIns="0" rtlCol="0" anchor="t"/>
          <a:lstStyle/>
          <a:p>
            <a:pPr>
              <a:lnSpc>
                <a:spcPts val="2240"/>
              </a:lnSpc>
            </a:pPr>
            <a:r>
              <a:rPr lang="en-US" sz="1600" b="1" dirty="0">
                <a:solidFill>
                  <a:srgbClr val="475569"/>
                </a:solidFill>
                <a:latin typeface="Arial" pitchFamily="34" charset="0"/>
                <a:ea typeface="Arial" pitchFamily="34" charset="-122"/>
                <a:cs typeface="Arial" pitchFamily="34" charset="-120"/>
              </a:rPr>
              <a:t>Faster, streamlined:</a:t>
            </a:r>
            <a:r>
              <a:rPr lang="en-US" sz="1600" dirty="0">
                <a:solidFill>
                  <a:srgbClr val="475569"/>
                </a:solidFill>
                <a:latin typeface="Arial" pitchFamily="34" charset="0"/>
                <a:ea typeface="Arial" pitchFamily="34" charset="-122"/>
                <a:cs typeface="Arial" pitchFamily="34" charset="-120"/>
              </a:rPr>
              <a:t> Council drafts charter directly; Fewer formal steps; Quicker approval timeline</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Typical Charter Language</a:t>
            </a:r>
            <a:endParaRPr lang="en-US" sz="3600" dirty="0"/>
          </a:p>
        </p:txBody>
      </p:sp>
      <p:sp>
        <p:nvSpPr>
          <p:cNvPr id="3" name="Text 1"/>
          <p:cNvSpPr/>
          <p:nvPr/>
        </p:nvSpPr>
        <p:spPr>
          <a:xfrm>
            <a:off x="812800" y="1666181"/>
            <a:ext cx="10777728" cy="319980"/>
          </a:xfrm>
          <a:prstGeom prst="rect">
            <a:avLst/>
          </a:prstGeom>
          <a:noFill/>
          <a:ln/>
        </p:spPr>
        <p:txBody>
          <a:bodyPr wrap="square" lIns="0" tIns="0" rIns="0" bIns="0" rtlCol="0" anchor="t"/>
          <a:lstStyle/>
          <a:p>
            <a:pPr>
              <a:lnSpc>
                <a:spcPts val="2520"/>
              </a:lnSpc>
            </a:pPr>
            <a:r>
              <a:rPr lang="en-US" dirty="0">
                <a:solidFill>
                  <a:srgbClr val="475569"/>
                </a:solidFill>
                <a:latin typeface="Arial" pitchFamily="34" charset="0"/>
                <a:ea typeface="Arial" pitchFamily="34" charset="-122"/>
                <a:cs typeface="Arial" pitchFamily="34" charset="-120"/>
              </a:rPr>
              <a:t>Simple Charter Approach:</a:t>
            </a:r>
            <a:endParaRPr lang="en-US" dirty="0"/>
          </a:p>
        </p:txBody>
      </p:sp>
      <p:sp>
        <p:nvSpPr>
          <p:cNvPr id="4" name="Text 2"/>
          <p:cNvSpPr/>
          <p:nvPr/>
        </p:nvSpPr>
        <p:spPr>
          <a:xfrm>
            <a:off x="812800" y="2189362"/>
            <a:ext cx="10566400" cy="975121"/>
          </a:xfrm>
          <a:prstGeom prst="rect">
            <a:avLst/>
          </a:prstGeom>
          <a:noFill/>
          <a:ln/>
        </p:spPr>
        <p:txBody>
          <a:bodyPr wrap="square" lIns="0" tIns="0" rIns="0" bIns="0" rtlCol="0" anchor="t"/>
          <a:lstStyle/>
          <a:p>
            <a:pPr>
              <a:lnSpc>
                <a:spcPts val="2560"/>
              </a:lnSpc>
            </a:pPr>
            <a:r>
              <a:rPr lang="en-US" sz="1600" dirty="0">
                <a:solidFill>
                  <a:srgbClr val="475569"/>
                </a:solidFill>
                <a:latin typeface="Arial" pitchFamily="34" charset="0"/>
                <a:ea typeface="Arial" pitchFamily="34" charset="-122"/>
                <a:cs typeface="Arial" pitchFamily="34" charset="-120"/>
              </a:rPr>
              <a:t>"The City may make and enforce all ordinances and regulations in respect to municipal affairs, subject only to restrictions in this charter. On other matters, the City shall be subject to general laws. City ordinances regarding municipal affairs govern over conflicting state law."</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Charter Adoption Timeline (City Council Method)</a:t>
            </a:r>
            <a:endParaRPr lang="en-US" sz="3600" dirty="0"/>
          </a:p>
        </p:txBody>
      </p:sp>
      <p:sp>
        <p:nvSpPr>
          <p:cNvPr id="3" name="Text 1"/>
          <p:cNvSpPr/>
          <p:nvPr/>
        </p:nvSpPr>
        <p:spPr>
          <a:xfrm>
            <a:off x="1219200" y="1666181"/>
            <a:ext cx="10160000" cy="2438201"/>
          </a:xfrm>
          <a:prstGeom prst="rect">
            <a:avLst/>
          </a:prstGeom>
          <a:noFill/>
          <a:ln/>
        </p:spPr>
        <p:txBody>
          <a:bodyPr wrap="square" lIns="0" tIns="0" rIns="0" bIns="0" rtlCol="0" anchor="t"/>
          <a:lstStyle/>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Phase 1:</a:t>
            </a:r>
            <a:r>
              <a:rPr lang="en-US" sz="1600" dirty="0">
                <a:solidFill>
                  <a:srgbClr val="475569"/>
                </a:solidFill>
                <a:latin typeface="Arial" pitchFamily="34" charset="0"/>
                <a:ea typeface="Arial" pitchFamily="34" charset="-122"/>
                <a:cs typeface="Arial" pitchFamily="34" charset="-120"/>
              </a:rPr>
              <a:t> Council discussion and draft preparation (3-4 months)</a:t>
            </a:r>
            <a:endParaRPr lang="en-US" sz="1600" dirty="0"/>
          </a:p>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Phase 2:</a:t>
            </a:r>
            <a:r>
              <a:rPr lang="en-US" sz="1600" dirty="0">
                <a:solidFill>
                  <a:srgbClr val="475569"/>
                </a:solidFill>
                <a:latin typeface="Arial" pitchFamily="34" charset="0"/>
                <a:ea typeface="Arial" pitchFamily="34" charset="-122"/>
                <a:cs typeface="Arial" pitchFamily="34" charset="-120"/>
              </a:rPr>
              <a:t> Two public hearings, 30+ days apart (2-3 months)</a:t>
            </a:r>
            <a:endParaRPr lang="en-US" sz="1600" dirty="0"/>
          </a:p>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Phase 3:</a:t>
            </a:r>
            <a:r>
              <a:rPr lang="en-US" sz="1600" dirty="0">
                <a:solidFill>
                  <a:srgbClr val="475569"/>
                </a:solidFill>
                <a:latin typeface="Arial" pitchFamily="34" charset="0"/>
                <a:ea typeface="Arial" pitchFamily="34" charset="-122"/>
                <a:cs typeface="Arial" pitchFamily="34" charset="-120"/>
              </a:rPr>
              <a:t> Public outreach and voter education (6-8 months)</a:t>
            </a:r>
            <a:endParaRPr lang="en-US" sz="1600" dirty="0"/>
          </a:p>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Phase 4:</a:t>
            </a:r>
            <a:r>
              <a:rPr lang="en-US" sz="1600" dirty="0">
                <a:solidFill>
                  <a:srgbClr val="475569"/>
                </a:solidFill>
                <a:latin typeface="Arial" pitchFamily="34" charset="0"/>
                <a:ea typeface="Arial" pitchFamily="34" charset="-122"/>
                <a:cs typeface="Arial" pitchFamily="34" charset="-120"/>
              </a:rPr>
              <a:t> Submit to Registrar 88 days before election</a:t>
            </a:r>
            <a:endParaRPr lang="en-US" sz="1600" dirty="0"/>
          </a:p>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Phase 5:</a:t>
            </a:r>
            <a:r>
              <a:rPr lang="en-US" sz="1600" dirty="0">
                <a:solidFill>
                  <a:srgbClr val="475569"/>
                </a:solidFill>
                <a:latin typeface="Arial" pitchFamily="34" charset="0"/>
                <a:ea typeface="Arial" pitchFamily="34" charset="-122"/>
                <a:cs typeface="Arial" pitchFamily="34" charset="-120"/>
              </a:rPr>
              <a:t> Election vote and Secretary of State filing</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Costs of Charter Adoption</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Election Costs:</a:t>
            </a:r>
            <a:r>
              <a:rPr lang="en-US" dirty="0">
                <a:solidFill>
                  <a:srgbClr val="475569"/>
                </a:solidFill>
                <a:latin typeface="Arial" pitchFamily="34" charset="0"/>
                <a:ea typeface="Arial" pitchFamily="34" charset="-122"/>
                <a:cs typeface="Arial" pitchFamily="34" charset="-120"/>
              </a:rPr>
              <a:t> $8,500-$17,000 (ballot measure administration)</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Legal:</a:t>
            </a:r>
            <a:r>
              <a:rPr lang="en-US" dirty="0">
                <a:solidFill>
                  <a:srgbClr val="475569"/>
                </a:solidFill>
                <a:latin typeface="Arial" pitchFamily="34" charset="0"/>
                <a:ea typeface="Arial" pitchFamily="34" charset="-122"/>
                <a:cs typeface="Arial" pitchFamily="34" charset="-120"/>
              </a:rPr>
              <a:t> City Attorney preparation and analysis</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Outreach Materials:</a:t>
            </a:r>
            <a:r>
              <a:rPr lang="en-US" dirty="0">
                <a:solidFill>
                  <a:srgbClr val="475569"/>
                </a:solidFill>
                <a:latin typeface="Arial" pitchFamily="34" charset="0"/>
                <a:ea typeface="Arial" pitchFamily="34" charset="-122"/>
                <a:cs typeface="Arial" pitchFamily="34" charset="-120"/>
              </a:rPr>
              <a:t> Mailers, advertising, town halls (~$21,500+)</a:t>
            </a:r>
            <a:endParaRPr lang="en-US" dirty="0"/>
          </a:p>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Staff Time:</a:t>
            </a:r>
            <a:r>
              <a:rPr lang="en-US" dirty="0">
                <a:solidFill>
                  <a:srgbClr val="475569"/>
                </a:solidFill>
                <a:latin typeface="Arial" pitchFamily="34" charset="0"/>
                <a:ea typeface="Arial" pitchFamily="34" charset="-122"/>
                <a:cs typeface="Arial" pitchFamily="34" charset="-120"/>
              </a:rPr>
              <a:t> City Manager, Clerk, Management Analyst involvement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45" y="589690"/>
            <a:ext cx="3413675" cy="1272695"/>
          </a:xfrm>
          <a:prstGeom prst="rect">
            <a:avLst/>
          </a:prstGeom>
        </p:spPr>
      </p:pic>
      <p:pic>
        <p:nvPicPr>
          <p:cNvPr id="3" name="Picture Placeholder 2"/>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a:stretch/>
        </p:blipFill>
        <p:spPr>
          <a:xfrm>
            <a:off x="-56721" y="0"/>
            <a:ext cx="12178204" cy="6858000"/>
          </a:xfr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8744013" y="5354533"/>
            <a:ext cx="3454887" cy="1289569"/>
          </a:xfrm>
          <a:prstGeom prst="rect">
            <a:avLst/>
          </a:prstGeom>
        </p:spPr>
      </p:pic>
      <p:sp>
        <p:nvSpPr>
          <p:cNvPr id="10" name="Rectangle 9"/>
          <p:cNvSpPr/>
          <p:nvPr/>
        </p:nvSpPr>
        <p:spPr>
          <a:xfrm>
            <a:off x="-99545" y="1091077"/>
            <a:ext cx="12192000" cy="2337923"/>
          </a:xfrm>
          <a:prstGeom prst="rect">
            <a:avLst/>
          </a:prstGeom>
          <a:solidFill>
            <a:srgbClr val="29618B">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rgbClr val="2C8698"/>
              </a:solidFill>
              <a:latin typeface="Bebas Neue" panose="020B0606020202050201" pitchFamily="34" charset="-94"/>
            </a:endParaRPr>
          </a:p>
        </p:txBody>
      </p:sp>
      <p:sp>
        <p:nvSpPr>
          <p:cNvPr id="4" name="Rectangle 3"/>
          <p:cNvSpPr/>
          <p:nvPr/>
        </p:nvSpPr>
        <p:spPr>
          <a:xfrm>
            <a:off x="1541449" y="1410235"/>
            <a:ext cx="9109103" cy="620619"/>
          </a:xfrm>
          <a:prstGeom prst="rect">
            <a:avLst/>
          </a:prstGeom>
          <a:noFill/>
        </p:spPr>
        <p:txBody>
          <a:bodyPr wrap="square" lIns="45720" tIns="22860" rIns="45720" bIns="22860" anchor="ctr">
            <a:spAutoFit/>
          </a:bodyPr>
          <a:lstStyle/>
          <a:p>
            <a:pPr>
              <a:defRPr/>
            </a:pPr>
            <a:r>
              <a:rPr lang="en-US" sz="3733">
                <a:solidFill>
                  <a:schemeClr val="bg1"/>
                </a:solidFill>
              </a:rPr>
              <a:t>CHARTER CITIES IN CALIFORNIA</a:t>
            </a:r>
            <a:endParaRPr lang="en-US" sz="3733" b="1" kern="0" cap="all" spc="25">
              <a:ln w="0"/>
              <a:solidFill>
                <a:schemeClr val="bg1"/>
              </a:solidFill>
              <a:effectLst>
                <a:outerShdw blurRad="38100" dist="38100" dir="2700000" algn="tl">
                  <a:srgbClr val="000000">
                    <a:alpha val="43137"/>
                  </a:srgbClr>
                </a:outerShdw>
              </a:effectLst>
            </a:endParaRPr>
          </a:p>
        </p:txBody>
      </p:sp>
      <p:sp>
        <p:nvSpPr>
          <p:cNvPr id="2" name="Rectangle 1"/>
          <p:cNvSpPr/>
          <p:nvPr/>
        </p:nvSpPr>
        <p:spPr>
          <a:xfrm>
            <a:off x="439553" y="5411480"/>
            <a:ext cx="8501247" cy="748988"/>
          </a:xfrm>
          <a:prstGeom prst="rect">
            <a:avLst/>
          </a:prstGeom>
          <a:solidFill>
            <a:srgbClr val="679191"/>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defRPr/>
            </a:pPr>
            <a:r>
              <a:rPr lang="en-US" sz="4267" b="1" kern="0">
                <a:ln w="0"/>
                <a:solidFill>
                  <a:schemeClr val="bg1"/>
                </a:solidFill>
                <a:effectLst>
                  <a:outerShdw blurRad="38100" dist="19050" dir="2700000" algn="tl" rotWithShape="0">
                    <a:schemeClr val="dk1">
                      <a:alpha val="40000"/>
                    </a:schemeClr>
                  </a:outerShdw>
                </a:effectLst>
              </a:rPr>
              <a:t>Presented by Karl H. Berger</a:t>
            </a:r>
          </a:p>
        </p:txBody>
      </p:sp>
      <p:cxnSp>
        <p:nvCxnSpPr>
          <p:cNvPr id="15" name="Straight Connector 14"/>
          <p:cNvCxnSpPr>
            <a:cxnSpLocks/>
          </p:cNvCxnSpPr>
          <p:nvPr/>
        </p:nvCxnSpPr>
        <p:spPr>
          <a:xfrm>
            <a:off x="1117600" y="1674935"/>
            <a:ext cx="0" cy="1114571"/>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1">
            <a:extLst>
              <a:ext uri="{FF2B5EF4-FFF2-40B4-BE49-F238E27FC236}">
                <a16:creationId xmlns:a16="http://schemas.microsoft.com/office/drawing/2014/main" id="{290850F3-B24C-5F79-D65E-405979C8D1E7}"/>
              </a:ext>
            </a:extLst>
          </p:cNvPr>
          <p:cNvSpPr/>
          <p:nvPr/>
        </p:nvSpPr>
        <p:spPr>
          <a:xfrm>
            <a:off x="1541448" y="2023153"/>
            <a:ext cx="5374493" cy="426640"/>
          </a:xfrm>
          <a:prstGeom prst="rect">
            <a:avLst/>
          </a:prstGeom>
          <a:noFill/>
          <a:ln/>
        </p:spPr>
        <p:txBody>
          <a:bodyPr wrap="square" lIns="0" tIns="0" rIns="0" bIns="0" rtlCol="0" anchor="t"/>
          <a:lstStyle/>
          <a:p>
            <a:pPr algn="ctr">
              <a:lnSpc>
                <a:spcPts val="3360"/>
              </a:lnSpc>
            </a:pPr>
            <a:r>
              <a:rPr lang="en-US" sz="2400" dirty="0">
                <a:solidFill>
                  <a:srgbClr val="FFFFFF"/>
                </a:solidFill>
                <a:latin typeface="Arial" pitchFamily="34" charset="0"/>
                <a:ea typeface="Arial" pitchFamily="34" charset="-122"/>
                <a:cs typeface="Arial" pitchFamily="34" charset="-120"/>
              </a:rPr>
              <a:t>Local Control and Home Rule Authority</a:t>
            </a:r>
            <a:endParaRPr lang="en-US" sz="2400" dirty="0"/>
          </a:p>
        </p:txBody>
      </p:sp>
      <p:sp>
        <p:nvSpPr>
          <p:cNvPr id="6" name="Text 2">
            <a:extLst>
              <a:ext uri="{FF2B5EF4-FFF2-40B4-BE49-F238E27FC236}">
                <a16:creationId xmlns:a16="http://schemas.microsoft.com/office/drawing/2014/main" id="{F5A98EFC-D984-F516-C10B-3D51201956FD}"/>
              </a:ext>
            </a:extLst>
          </p:cNvPr>
          <p:cNvSpPr/>
          <p:nvPr/>
        </p:nvSpPr>
        <p:spPr>
          <a:xfrm>
            <a:off x="1541449" y="2648407"/>
            <a:ext cx="7592820" cy="426640"/>
          </a:xfrm>
          <a:prstGeom prst="rect">
            <a:avLst/>
          </a:prstGeom>
          <a:noFill/>
          <a:ln/>
        </p:spPr>
        <p:txBody>
          <a:bodyPr wrap="square" lIns="0" tIns="0" rIns="0" bIns="0" rtlCol="0" anchor="t"/>
          <a:lstStyle/>
          <a:p>
            <a:pPr algn="ctr">
              <a:lnSpc>
                <a:spcPts val="1960"/>
              </a:lnSpc>
            </a:pPr>
            <a:r>
              <a:rPr lang="en-US" sz="2400" dirty="0">
                <a:solidFill>
                  <a:srgbClr val="FFFFFF"/>
                </a:solidFill>
                <a:latin typeface="Arial" pitchFamily="34" charset="0"/>
                <a:ea typeface="Arial" pitchFamily="34" charset="-122"/>
                <a:cs typeface="Arial" pitchFamily="34" charset="-120"/>
              </a:rPr>
              <a:t>Constitutional Framework and Practical Considerations</a:t>
            </a:r>
            <a:endParaRPr lang="en-US" sz="2400" dirty="0"/>
          </a:p>
        </p:txBody>
      </p:sp>
    </p:spTree>
    <p:extLst>
      <p:ext uri="{BB962C8B-B14F-4D97-AF65-F5344CB8AC3E}">
        <p14:creationId xmlns:p14="http://schemas.microsoft.com/office/powerpoint/2010/main" val="38047875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Public Outreach and Education</a:t>
            </a:r>
            <a:endParaRPr lang="en-US" sz="3600" dirty="0"/>
          </a:p>
        </p:txBody>
      </p:sp>
      <p:sp>
        <p:nvSpPr>
          <p:cNvPr id="3" name="Text 1"/>
          <p:cNvSpPr/>
          <p:nvPr/>
        </p:nvSpPr>
        <p:spPr>
          <a:xfrm>
            <a:off x="1219200" y="1666181"/>
            <a:ext cx="10160000" cy="3230761"/>
          </a:xfrm>
          <a:prstGeom prst="rect">
            <a:avLst/>
          </a:prstGeom>
          <a:noFill/>
          <a:ln/>
        </p:spPr>
        <p:txBody>
          <a:bodyPr wrap="square" lIns="0" tIns="0" rIns="0" bIns="0" rtlCol="0" anchor="t"/>
          <a:lstStyle/>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Community events (5+ venues)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Senior apartments and non-profit presentations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Park location community meetings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Utility billing inserts (efficient, low-cost)</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Social media and digital communications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FAQ documents and clear explanations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Critical Discussion Points</a:t>
            </a:r>
            <a:endParaRPr lang="en-US" sz="3600" dirty="0"/>
          </a:p>
        </p:txBody>
      </p:sp>
      <p:sp>
        <p:nvSpPr>
          <p:cNvPr id="3" name="Text 1"/>
          <p:cNvSpPr/>
          <p:nvPr/>
        </p:nvSpPr>
        <p:spPr>
          <a:xfrm>
            <a:off x="1219200" y="1666181"/>
            <a:ext cx="10160000" cy="1920081"/>
          </a:xfrm>
          <a:prstGeom prst="rect">
            <a:avLst/>
          </a:prstGeom>
          <a:noFill/>
          <a:ln/>
        </p:spPr>
        <p:txBody>
          <a:bodyPr wrap="square" lIns="0" tIns="0" rIns="0" bIns="0" rtlCol="0" anchor="t"/>
          <a:lstStyle/>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Housing Mandates:</a:t>
            </a:r>
            <a:r>
              <a:rPr lang="en-US" sz="1600" dirty="0">
                <a:solidFill>
                  <a:srgbClr val="475569"/>
                </a:solidFill>
                <a:latin typeface="Arial" pitchFamily="34" charset="0"/>
                <a:ea typeface="Arial" pitchFamily="34" charset="-122"/>
                <a:cs typeface="Arial" pitchFamily="34" charset="-120"/>
              </a:rPr>
              <a:t> Charter authority limited by state housing laws</a:t>
            </a:r>
            <a:endParaRPr lang="en-US" sz="1600" dirty="0"/>
          </a:p>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State Funding Impact:</a:t>
            </a:r>
            <a:r>
              <a:rPr lang="en-US" sz="1600" dirty="0">
                <a:solidFill>
                  <a:srgbClr val="475569"/>
                </a:solidFill>
                <a:latin typeface="Arial" pitchFamily="34" charset="0"/>
                <a:ea typeface="Arial" pitchFamily="34" charset="-122"/>
                <a:cs typeface="Arial" pitchFamily="34" charset="-120"/>
              </a:rPr>
              <a:t> Prevailing wage restrictions lose state dollars</a:t>
            </a:r>
            <a:endParaRPr lang="en-US" sz="1600" dirty="0"/>
          </a:p>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Bidding Authority:</a:t>
            </a:r>
            <a:r>
              <a:rPr lang="en-US" sz="1600" dirty="0">
                <a:solidFill>
                  <a:srgbClr val="475569"/>
                </a:solidFill>
                <a:latin typeface="Arial" pitchFamily="34" charset="0"/>
                <a:ea typeface="Arial" pitchFamily="34" charset="-122"/>
                <a:cs typeface="Arial" pitchFamily="34" charset="-120"/>
              </a:rPr>
              <a:t> Vendor selection flexibility vs. competition</a:t>
            </a:r>
            <a:endParaRPr lang="en-US" sz="1600" dirty="0"/>
          </a:p>
          <a:p>
            <a:pPr marL="457189" indent="-457189">
              <a:lnSpc>
                <a:spcPts val="2880"/>
              </a:lnSpc>
              <a:buSzPct val="100000"/>
              <a:buChar char="•"/>
            </a:pPr>
            <a:r>
              <a:rPr lang="en-US" sz="1600" b="1" dirty="0">
                <a:solidFill>
                  <a:srgbClr val="0284C7"/>
                </a:solidFill>
                <a:latin typeface="Arial" pitchFamily="34" charset="0"/>
                <a:ea typeface="Arial" pitchFamily="34" charset="-122"/>
                <a:cs typeface="Arial" pitchFamily="34" charset="-120"/>
              </a:rPr>
              <a:t>Council Compensation:</a:t>
            </a:r>
            <a:r>
              <a:rPr lang="en-US" sz="1600" dirty="0">
                <a:solidFill>
                  <a:srgbClr val="475569"/>
                </a:solidFill>
                <a:latin typeface="Arial" pitchFamily="34" charset="0"/>
                <a:ea typeface="Arial" pitchFamily="34" charset="-122"/>
                <a:cs typeface="Arial" pitchFamily="34" charset="-120"/>
              </a:rPr>
              <a:t> Charter determines salary structure</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Bellflower - Development (2018–2019)</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February 2019: Council forms Charter Ad Hoc Subcommittee</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Members: 2 Council Members + 7 residents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July–September 2019: Four subcommittee meetings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October 2019: Recommendations presented to Council</a:t>
            </a:r>
            <a:endParaRPr lang="en-US" b="1" dirty="0"/>
          </a:p>
        </p:txBody>
      </p:sp>
    </p:spTree>
    <p:extLst>
      <p:ext uri="{BB962C8B-B14F-4D97-AF65-F5344CB8AC3E}">
        <p14:creationId xmlns:p14="http://schemas.microsoft.com/office/powerpoint/2010/main" val="95443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Bellflower - Voter Engagement (2022)</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May 2022: Council considers ballot measure</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July 2022: FM3 survey shows voter support (67%)</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Timing constraints prevent 2022 ballot placement</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Council decides to proceed with 2024 timeline</a:t>
            </a:r>
            <a:endParaRPr lang="en-US" b="1" dirty="0"/>
          </a:p>
        </p:txBody>
      </p:sp>
    </p:spTree>
    <p:extLst>
      <p:ext uri="{BB962C8B-B14F-4D97-AF65-F5344CB8AC3E}">
        <p14:creationId xmlns:p14="http://schemas.microsoft.com/office/powerpoint/2010/main" val="379054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35C20DD3-569B-4F5B-CCF5-EE5D2872A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7" y="15789"/>
            <a:ext cx="3937697" cy="6858000"/>
          </a:xfrm>
          <a:prstGeom prst="rect">
            <a:avLst/>
          </a:prstGeom>
        </p:spPr>
      </p:pic>
      <p:sp>
        <p:nvSpPr>
          <p:cNvPr id="3" name="Text 1"/>
          <p:cNvSpPr/>
          <p:nvPr/>
        </p:nvSpPr>
        <p:spPr>
          <a:xfrm>
            <a:off x="3956920" y="1701800"/>
            <a:ext cx="7924800" cy="2103040"/>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April 8, 2024: First required public hearing</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May 13, 2024: Second required public hearing</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May 2024: Updated survey shows 73% support</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Community outreach by City Manager and City Council Members</a:t>
            </a:r>
          </a:p>
          <a:p>
            <a:pPr marL="457189" indent="-457189">
              <a:lnSpc>
                <a:spcPts val="3240"/>
              </a:lnSpc>
              <a:buSzPct val="100000"/>
              <a:buChar char="•"/>
            </a:pPr>
            <a:r>
              <a:rPr lang="en-US" b="1" dirty="0">
                <a:latin typeface="Arial" pitchFamily="34" charset="0"/>
                <a:cs typeface="Arial" pitchFamily="34" charset="-120"/>
              </a:rPr>
              <a:t>Postcards, surveys, and other informational materials</a:t>
            </a:r>
            <a:endParaRPr lang="en-US" b="1" dirty="0"/>
          </a:p>
        </p:txBody>
      </p:sp>
      <p:sp>
        <p:nvSpPr>
          <p:cNvPr id="2" name="Text 0"/>
          <p:cNvSpPr/>
          <p:nvPr/>
        </p:nvSpPr>
        <p:spPr>
          <a:xfrm>
            <a:off x="3956920" y="787401"/>
            <a:ext cx="7924800"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Bellflower - Public Hearings (2024)</a:t>
            </a:r>
            <a:endParaRPr lang="en-US" sz="3600" dirty="0"/>
          </a:p>
        </p:txBody>
      </p:sp>
    </p:spTree>
    <p:extLst>
      <p:ext uri="{BB962C8B-B14F-4D97-AF65-F5344CB8AC3E}">
        <p14:creationId xmlns:p14="http://schemas.microsoft.com/office/powerpoint/2010/main" val="497379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570894" y="2402881"/>
            <a:ext cx="7050113" cy="548580"/>
          </a:xfrm>
          <a:prstGeom prst="rect">
            <a:avLst/>
          </a:prstGeom>
          <a:noFill/>
          <a:ln/>
        </p:spPr>
        <p:txBody>
          <a:bodyPr wrap="square" lIns="0" tIns="0" rIns="0" bIns="0" rtlCol="0" anchor="t"/>
          <a:lstStyle/>
          <a:p>
            <a:pPr algn="ctr">
              <a:lnSpc>
                <a:spcPts val="4320"/>
              </a:lnSpc>
            </a:pPr>
            <a:r>
              <a:rPr lang="en-US" sz="3600" b="1" dirty="0">
                <a:solidFill>
                  <a:srgbClr val="38BDF8"/>
                </a:solidFill>
                <a:latin typeface="Arial" pitchFamily="34" charset="0"/>
                <a:ea typeface="Arial" pitchFamily="34" charset="-122"/>
                <a:cs typeface="Arial" pitchFamily="34" charset="-120"/>
              </a:rPr>
              <a:t>November 5, 2024: Election Day</a:t>
            </a:r>
            <a:endParaRPr lang="en-US" sz="3600" dirty="0"/>
          </a:p>
        </p:txBody>
      </p:sp>
      <p:sp>
        <p:nvSpPr>
          <p:cNvPr id="3" name="Text 1"/>
          <p:cNvSpPr/>
          <p:nvPr/>
        </p:nvSpPr>
        <p:spPr>
          <a:xfrm>
            <a:off x="4368160" y="3256261"/>
            <a:ext cx="3455681" cy="640060"/>
          </a:xfrm>
          <a:prstGeom prst="rect">
            <a:avLst/>
          </a:prstGeom>
          <a:noFill/>
          <a:ln/>
        </p:spPr>
        <p:txBody>
          <a:bodyPr wrap="square" lIns="0" tIns="0" rIns="0" bIns="0" rtlCol="0" anchor="t"/>
          <a:lstStyle/>
          <a:p>
            <a:pPr algn="ctr">
              <a:lnSpc>
                <a:spcPts val="5040"/>
              </a:lnSpc>
            </a:pPr>
            <a:r>
              <a:rPr lang="en-US" sz="3600" b="1" dirty="0">
                <a:solidFill>
                  <a:srgbClr val="38BDF8"/>
                </a:solidFill>
                <a:latin typeface="Arial" pitchFamily="34" charset="0"/>
                <a:ea typeface="Arial" pitchFamily="34" charset="-122"/>
                <a:cs typeface="Arial" pitchFamily="34" charset="-120"/>
              </a:rPr>
              <a:t>77.7% Approval</a:t>
            </a:r>
            <a:endParaRPr lang="en-US" sz="3600" dirty="0"/>
          </a:p>
        </p:txBody>
      </p:sp>
      <p:sp>
        <p:nvSpPr>
          <p:cNvPr id="4" name="Text 2"/>
          <p:cNvSpPr/>
          <p:nvPr/>
        </p:nvSpPr>
        <p:spPr>
          <a:xfrm>
            <a:off x="3799094" y="4099520"/>
            <a:ext cx="4593812" cy="355600"/>
          </a:xfrm>
          <a:prstGeom prst="rect">
            <a:avLst/>
          </a:prstGeom>
          <a:noFill/>
          <a:ln/>
        </p:spPr>
        <p:txBody>
          <a:bodyPr wrap="square" lIns="0" tIns="0" rIns="0" bIns="0" rtlCol="0" anchor="t"/>
          <a:lstStyle/>
          <a:p>
            <a:pPr algn="ctr">
              <a:lnSpc>
                <a:spcPts val="2800"/>
              </a:lnSpc>
            </a:pPr>
            <a:r>
              <a:rPr lang="en-US" sz="2000" dirty="0">
                <a:solidFill>
                  <a:srgbClr val="CBD5E1"/>
                </a:solidFill>
                <a:latin typeface="Arial" pitchFamily="34" charset="0"/>
                <a:ea typeface="Arial" pitchFamily="34" charset="-122"/>
                <a:cs typeface="Arial" pitchFamily="34" charset="-120"/>
              </a:rPr>
              <a:t>Bellflower Charter Successfully Adopted</a:t>
            </a:r>
            <a:endParaRPr lang="en-US" sz="2000" dirty="0"/>
          </a:p>
        </p:txBody>
      </p:sp>
    </p:spTree>
    <p:extLst>
      <p:ext uri="{BB962C8B-B14F-4D97-AF65-F5344CB8AC3E}">
        <p14:creationId xmlns:p14="http://schemas.microsoft.com/office/powerpoint/2010/main" val="24467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Bellflower - Preamble</a:t>
            </a:r>
            <a:endParaRPr lang="en-US" sz="3600" dirty="0"/>
          </a:p>
        </p:txBody>
      </p:sp>
      <p:sp>
        <p:nvSpPr>
          <p:cNvPr id="3" name="Text 1"/>
          <p:cNvSpPr/>
          <p:nvPr/>
        </p:nvSpPr>
        <p:spPr>
          <a:xfrm>
            <a:off x="812800" y="1666181"/>
            <a:ext cx="10566400" cy="777081"/>
          </a:xfrm>
          <a:prstGeom prst="rect">
            <a:avLst/>
          </a:prstGeom>
          <a:noFill/>
          <a:ln/>
        </p:spPr>
        <p:txBody>
          <a:bodyPr wrap="square" lIns="0" tIns="0" rIns="0" bIns="0" rtlCol="0" anchor="t"/>
          <a:lstStyle/>
          <a:p>
            <a:pPr>
              <a:lnSpc>
                <a:spcPts val="3060"/>
              </a:lnSpc>
            </a:pPr>
            <a:r>
              <a:rPr lang="en-US" b="1" dirty="0">
                <a:latin typeface="Arial" pitchFamily="34" charset="0"/>
                <a:ea typeface="Arial" pitchFamily="34" charset="-122"/>
                <a:cs typeface="Arial" pitchFamily="34" charset="-120"/>
              </a:rPr>
              <a:t>Emphasizes the sovereignty of the people of Bellflower and their right to govern. Establishes that authority is delegated to local officials to act in the public interest.</a:t>
            </a:r>
            <a:endParaRPr lang="en-US" b="1" dirty="0"/>
          </a:p>
        </p:txBody>
      </p:sp>
    </p:spTree>
    <p:extLst>
      <p:ext uri="{BB962C8B-B14F-4D97-AF65-F5344CB8AC3E}">
        <p14:creationId xmlns:p14="http://schemas.microsoft.com/office/powerpoint/2010/main" val="3731489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Article I: Municipal Affairs</a:t>
            </a:r>
            <a:endParaRPr lang="en-US" sz="3600" dirty="0"/>
          </a:p>
        </p:txBody>
      </p:sp>
      <p:sp>
        <p:nvSpPr>
          <p:cNvPr id="3" name="Text 1"/>
          <p:cNvSpPr/>
          <p:nvPr/>
        </p:nvSpPr>
        <p:spPr>
          <a:xfrm>
            <a:off x="812800" y="1666181"/>
            <a:ext cx="10566400" cy="777081"/>
          </a:xfrm>
          <a:prstGeom prst="rect">
            <a:avLst/>
          </a:prstGeom>
          <a:noFill/>
          <a:ln/>
        </p:spPr>
        <p:txBody>
          <a:bodyPr wrap="square" lIns="0" tIns="0" rIns="0" bIns="0" rtlCol="0" anchor="t"/>
          <a:lstStyle/>
          <a:p>
            <a:pPr>
              <a:lnSpc>
                <a:spcPts val="3060"/>
              </a:lnSpc>
            </a:pPr>
            <a:r>
              <a:rPr lang="en-US" b="1" dirty="0">
                <a:latin typeface="Arial" pitchFamily="34" charset="0"/>
                <a:ea typeface="Arial" pitchFamily="34" charset="-122"/>
                <a:cs typeface="Arial" pitchFamily="34" charset="-120"/>
              </a:rPr>
              <a:t>The City of Bellflower has the authority to make and enforce laws concerning its municipal affairs, as outlined in the Charter and the California Constitution.</a:t>
            </a:r>
            <a:endParaRPr lang="en-US" b="1" dirty="0"/>
          </a:p>
        </p:txBody>
      </p:sp>
    </p:spTree>
    <p:extLst>
      <p:ext uri="{BB962C8B-B14F-4D97-AF65-F5344CB8AC3E}">
        <p14:creationId xmlns:p14="http://schemas.microsoft.com/office/powerpoint/2010/main" val="3697635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Article II: General Laws &amp; Council Authority</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Power to adopt and enforce legislation</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Charter provisions take precedence over conflicting state laws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Anti-discrimination requirement</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Protect economic opportunities and housing</a:t>
            </a:r>
            <a:endParaRPr lang="en-US" b="1" dirty="0"/>
          </a:p>
        </p:txBody>
      </p:sp>
    </p:spTree>
    <p:extLst>
      <p:ext uri="{BB962C8B-B14F-4D97-AF65-F5344CB8AC3E}">
        <p14:creationId xmlns:p14="http://schemas.microsoft.com/office/powerpoint/2010/main" val="1522619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Article III: Governance &amp; Elections</a:t>
            </a:r>
            <a:endParaRPr lang="en-US" sz="3600" dirty="0"/>
          </a:p>
        </p:txBody>
      </p:sp>
      <p:sp>
        <p:nvSpPr>
          <p:cNvPr id="3" name="Text 1"/>
          <p:cNvSpPr/>
          <p:nvPr/>
        </p:nvSpPr>
        <p:spPr>
          <a:xfrm>
            <a:off x="1219200" y="1666180"/>
            <a:ext cx="10160000" cy="2666901"/>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City Council: 5 elected members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Restrictions on holding multiple city offices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Compensation determined by California law</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Council appoints key city officers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District boundaries subject to census review</a:t>
            </a:r>
            <a:endParaRPr lang="en-US" b="1" dirty="0"/>
          </a:p>
        </p:txBody>
      </p:sp>
    </p:spTree>
    <p:extLst>
      <p:ext uri="{BB962C8B-B14F-4D97-AF65-F5344CB8AC3E}">
        <p14:creationId xmlns:p14="http://schemas.microsoft.com/office/powerpoint/2010/main" val="361381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What is a Charter City?</a:t>
            </a:r>
            <a:endParaRPr lang="en-US" sz="3600" dirty="0"/>
          </a:p>
        </p:txBody>
      </p:sp>
      <p:sp>
        <p:nvSpPr>
          <p:cNvPr id="3" name="Text 1"/>
          <p:cNvSpPr/>
          <p:nvPr/>
        </p:nvSpPr>
        <p:spPr>
          <a:xfrm>
            <a:off x="1219200" y="1666180"/>
            <a:ext cx="10160000" cy="2666901"/>
          </a:xfrm>
          <a:prstGeom prst="rect">
            <a:avLst/>
          </a:prstGeom>
          <a:noFill/>
          <a:ln/>
        </p:spPr>
        <p:txBody>
          <a:bodyPr wrap="square" lIns="0" tIns="0" rIns="0" bIns="0" rtlCol="0" anchor="t"/>
          <a:lstStyle/>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A document that defines a city's powers, functions, and procedures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Comparable to the U.S. Constitution at the municipal level</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Derived from California Constitution Article XI, Section 5(a)</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Gives cities authority over "municipal affairs"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Charter law supersedes state law on municipal affairs</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Article IV: Revenue</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Authority to establish revenue regulations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Management of public financing and franchises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Fiscal responsibility with reserve requirements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Flexibility for fiscal emergencies</a:t>
            </a:r>
            <a:endParaRPr lang="en-US" b="1" dirty="0"/>
          </a:p>
        </p:txBody>
      </p:sp>
    </p:spTree>
    <p:extLst>
      <p:ext uri="{BB962C8B-B14F-4D97-AF65-F5344CB8AC3E}">
        <p14:creationId xmlns:p14="http://schemas.microsoft.com/office/powerpoint/2010/main" val="631327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Article V: Intergovernmental Immunity</a:t>
            </a:r>
            <a:endParaRPr lang="en-US" sz="3600" dirty="0"/>
          </a:p>
        </p:txBody>
      </p:sp>
      <p:sp>
        <p:nvSpPr>
          <p:cNvPr id="3" name="Text 1"/>
          <p:cNvSpPr/>
          <p:nvPr/>
        </p:nvSpPr>
        <p:spPr>
          <a:xfrm>
            <a:off x="812800" y="1666181"/>
            <a:ext cx="10566400" cy="777081"/>
          </a:xfrm>
          <a:prstGeom prst="rect">
            <a:avLst/>
          </a:prstGeom>
          <a:noFill/>
          <a:ln/>
        </p:spPr>
        <p:txBody>
          <a:bodyPr wrap="square" lIns="0" tIns="0" rIns="0" bIns="0" rtlCol="0" anchor="t"/>
          <a:lstStyle/>
          <a:p>
            <a:pPr>
              <a:lnSpc>
                <a:spcPts val="3060"/>
              </a:lnSpc>
            </a:pPr>
            <a:r>
              <a:rPr lang="en-US" b="1" dirty="0">
                <a:latin typeface="Arial" pitchFamily="34" charset="0"/>
                <a:ea typeface="Arial" pitchFamily="34" charset="-122"/>
                <a:cs typeface="Arial" pitchFamily="34" charset="-120"/>
              </a:rPr>
              <a:t>City revenues cannot be taken by other governmental entities. State and federal mandates must provide compensation to the City.</a:t>
            </a:r>
            <a:endParaRPr lang="en-US" b="1" dirty="0"/>
          </a:p>
        </p:txBody>
      </p:sp>
    </p:spTree>
    <p:extLst>
      <p:ext uri="{BB962C8B-B14F-4D97-AF65-F5344CB8AC3E}">
        <p14:creationId xmlns:p14="http://schemas.microsoft.com/office/powerpoint/2010/main" val="3265308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Article VI: Public Works Projects</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City Council regulates public works contracts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Emphasis on competitive bidding and best value</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Authority to set wage criteria</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Project labor agreements with prevailing wages</a:t>
            </a:r>
            <a:endParaRPr lang="en-US" b="1" dirty="0"/>
          </a:p>
        </p:txBody>
      </p:sp>
    </p:spTree>
    <p:extLst>
      <p:ext uri="{BB962C8B-B14F-4D97-AF65-F5344CB8AC3E}">
        <p14:creationId xmlns:p14="http://schemas.microsoft.com/office/powerpoint/2010/main" val="250868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Article VII: Interpretation &amp; Amendments</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Charter broadly construed to facilitate municipal powers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Council implements via ordinances or resolutions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Continuity with existing laws maintained</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Amendments require voter approval</a:t>
            </a:r>
            <a:endParaRPr lang="en-US" b="1" dirty="0"/>
          </a:p>
        </p:txBody>
      </p:sp>
    </p:spTree>
    <p:extLst>
      <p:ext uri="{BB962C8B-B14F-4D97-AF65-F5344CB8AC3E}">
        <p14:creationId xmlns:p14="http://schemas.microsoft.com/office/powerpoint/2010/main" val="374033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Fountain Valley - Initial Discussion &amp; Study</a:t>
            </a:r>
            <a:endParaRPr lang="en-US" sz="3600" dirty="0"/>
          </a:p>
        </p:txBody>
      </p:sp>
      <p:sp>
        <p:nvSpPr>
          <p:cNvPr id="3" name="Text 1"/>
          <p:cNvSpPr/>
          <p:nvPr/>
        </p:nvSpPr>
        <p:spPr>
          <a:xfrm>
            <a:off x="1219200" y="1666181"/>
            <a:ext cx="10160000" cy="3748881"/>
          </a:xfrm>
          <a:prstGeom prst="rect">
            <a:avLst/>
          </a:prstGeom>
          <a:noFill/>
          <a:ln/>
        </p:spPr>
        <p:txBody>
          <a:bodyPr wrap="square" lIns="0" tIns="0" rIns="0" bIns="0" rtlCol="0" anchor="t"/>
          <a:lstStyle/>
          <a:p>
            <a:pPr marL="457189" indent="-457189">
              <a:lnSpc>
                <a:spcPts val="3240"/>
              </a:lnSpc>
              <a:buSzPct val="100000"/>
              <a:buChar char="•"/>
            </a:pPr>
            <a:r>
              <a:rPr lang="en-US" dirty="0">
                <a:latin typeface="Arial" pitchFamily="34" charset="0"/>
                <a:ea typeface="Arial" pitchFamily="34" charset="-122"/>
                <a:cs typeface="Arial" pitchFamily="34" charset="-120"/>
              </a:rPr>
              <a:t>May 23, 2024: Strategic Planning Session – Charter possibility presented as potential six-month objective; no support</a:t>
            </a:r>
            <a:endParaRPr lang="en-US" dirty="0"/>
          </a:p>
          <a:p>
            <a:pPr marL="457189" indent="-457189">
              <a:lnSpc>
                <a:spcPts val="3240"/>
              </a:lnSpc>
              <a:buSzPct val="100000"/>
              <a:buChar char="•"/>
            </a:pPr>
            <a:r>
              <a:rPr lang="en-US" dirty="0">
                <a:latin typeface="Arial" pitchFamily="34" charset="0"/>
                <a:ea typeface="Arial" pitchFamily="34" charset="-122"/>
                <a:cs typeface="Arial" pitchFamily="34" charset="-120"/>
              </a:rPr>
              <a:t>March 27, 2025: Strategic Planning Session – Charter study approved as six-month objective; City Attorney directed to present to Council</a:t>
            </a:r>
            <a:endParaRPr lang="en-US" dirty="0"/>
          </a:p>
          <a:p>
            <a:pPr marL="457189" indent="-457189">
              <a:lnSpc>
                <a:spcPts val="3240"/>
              </a:lnSpc>
              <a:buSzPct val="100000"/>
              <a:buChar char="•"/>
            </a:pPr>
            <a:r>
              <a:rPr lang="en-US" dirty="0">
                <a:latin typeface="Arial" pitchFamily="34" charset="0"/>
                <a:ea typeface="Arial" pitchFamily="34" charset="-122"/>
                <a:cs typeface="Arial" pitchFamily="34" charset="-120"/>
              </a:rPr>
              <a:t>May 6, 2025: Council Meeting – City Attorney presented Study Session on charter cities; Council requested additional information</a:t>
            </a:r>
            <a:endParaRPr lang="en-US" dirty="0"/>
          </a:p>
          <a:p>
            <a:pPr marL="457189" indent="-457189">
              <a:lnSpc>
                <a:spcPts val="3240"/>
              </a:lnSpc>
              <a:buSzPct val="100000"/>
              <a:buChar char="•"/>
            </a:pPr>
            <a:r>
              <a:rPr lang="en-US" dirty="0">
                <a:latin typeface="Arial" pitchFamily="34" charset="0"/>
                <a:ea typeface="Arial" pitchFamily="34" charset="-122"/>
                <a:cs typeface="Arial" pitchFamily="34" charset="-120"/>
              </a:rPr>
              <a:t>August 19, 2025: Council Meeting – City Attorney presented further Study Session; Council decided to hold two public Town Halls</a:t>
            </a:r>
            <a:endParaRPr lang="en-US" dirty="0"/>
          </a:p>
        </p:txBody>
      </p:sp>
    </p:spTree>
    <p:extLst>
      <p:ext uri="{BB962C8B-B14F-4D97-AF65-F5344CB8AC3E}">
        <p14:creationId xmlns:p14="http://schemas.microsoft.com/office/powerpoint/2010/main" val="3831569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Fountain Valley - Public Engagement &amp; Decision</a:t>
            </a:r>
            <a:endParaRPr lang="en-US" sz="3600" dirty="0"/>
          </a:p>
        </p:txBody>
      </p:sp>
      <p:sp>
        <p:nvSpPr>
          <p:cNvPr id="3" name="Text 1"/>
          <p:cNvSpPr/>
          <p:nvPr/>
        </p:nvSpPr>
        <p:spPr>
          <a:xfrm>
            <a:off x="1219200" y="1666181"/>
            <a:ext cx="10160000" cy="3748881"/>
          </a:xfrm>
          <a:prstGeom prst="rect">
            <a:avLst/>
          </a:prstGeom>
          <a:noFill/>
          <a:ln/>
        </p:spPr>
        <p:txBody>
          <a:bodyPr wrap="square" lIns="0" tIns="0" rIns="0" bIns="0" rtlCol="0" anchor="t"/>
          <a:lstStyle/>
          <a:p>
            <a:pPr marL="457189" indent="-457189">
              <a:lnSpc>
                <a:spcPts val="3240"/>
              </a:lnSpc>
              <a:buSzPct val="100000"/>
              <a:buChar char="•"/>
            </a:pPr>
            <a:r>
              <a:rPr lang="en-US" dirty="0">
                <a:latin typeface="Arial" pitchFamily="34" charset="0"/>
                <a:ea typeface="Arial" pitchFamily="34" charset="-122"/>
                <a:cs typeface="Arial" pitchFamily="34" charset="-120"/>
              </a:rPr>
              <a:t>September 30, 2025: First Town Hall – Held at Council Chambers to gather public input</a:t>
            </a:r>
            <a:endParaRPr lang="en-US" dirty="0"/>
          </a:p>
          <a:p>
            <a:pPr marL="457189" indent="-457189">
              <a:lnSpc>
                <a:spcPts val="3240"/>
              </a:lnSpc>
              <a:buSzPct val="100000"/>
              <a:buChar char="•"/>
            </a:pPr>
            <a:r>
              <a:rPr lang="en-US" dirty="0">
                <a:latin typeface="Arial" pitchFamily="34" charset="0"/>
                <a:ea typeface="Arial" pitchFamily="34" charset="-122"/>
                <a:cs typeface="Arial" pitchFamily="34" charset="-120"/>
              </a:rPr>
              <a:t>October 18, 2025: Second Town Hall – Held at Recreation Center (Saturday) to reach broader audience</a:t>
            </a:r>
            <a:endParaRPr lang="en-US" dirty="0"/>
          </a:p>
          <a:p>
            <a:pPr marL="457189" indent="-457189">
              <a:lnSpc>
                <a:spcPts val="3240"/>
              </a:lnSpc>
              <a:buSzPct val="100000"/>
              <a:buChar char="•"/>
            </a:pPr>
            <a:r>
              <a:rPr lang="en-US" dirty="0">
                <a:latin typeface="Arial" pitchFamily="34" charset="0"/>
                <a:ea typeface="Arial" pitchFamily="34" charset="-122"/>
                <a:cs typeface="Arial" pitchFamily="34" charset="-120"/>
              </a:rPr>
              <a:t>November 4, 2025: Council Meeting – Presented decision on placing charter measure on ballot; Council majority voted to move forward with Council-drafted charter measure for November 2026 ballot</a:t>
            </a:r>
            <a:endParaRPr lang="en-US" dirty="0"/>
          </a:p>
          <a:p>
            <a:pPr marL="457189" indent="-457189">
              <a:lnSpc>
                <a:spcPts val="3240"/>
              </a:lnSpc>
              <a:buSzPct val="100000"/>
              <a:buChar char="•"/>
            </a:pPr>
            <a:r>
              <a:rPr lang="en-US" dirty="0">
                <a:latin typeface="Arial" pitchFamily="34" charset="0"/>
                <a:ea typeface="Arial" pitchFamily="34" charset="-122"/>
                <a:cs typeface="Arial" pitchFamily="34" charset="-120"/>
              </a:rPr>
              <a:t>January 20, 2026: Presentation tonight to discuss charter measure materials, scheduling, and next steps</a:t>
            </a:r>
            <a:endParaRPr lang="en-US" dirty="0"/>
          </a:p>
        </p:txBody>
      </p:sp>
    </p:spTree>
    <p:extLst>
      <p:ext uri="{BB962C8B-B14F-4D97-AF65-F5344CB8AC3E}">
        <p14:creationId xmlns:p14="http://schemas.microsoft.com/office/powerpoint/2010/main" val="294071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Key Legal Requirements</a:t>
            </a:r>
            <a:endParaRPr lang="en-US" sz="3600" dirty="0"/>
          </a:p>
        </p:txBody>
      </p:sp>
      <p:sp>
        <p:nvSpPr>
          <p:cNvPr id="3" name="Text 1"/>
          <p:cNvSpPr/>
          <p:nvPr/>
        </p:nvSpPr>
        <p:spPr>
          <a:xfrm>
            <a:off x="1219200" y="1666180"/>
            <a:ext cx="10160000" cy="2057301"/>
          </a:xfrm>
          <a:prstGeom prst="rect">
            <a:avLst/>
          </a:prstGeom>
          <a:noFill/>
          <a:ln/>
        </p:spPr>
        <p:txBody>
          <a:bodyPr wrap="square" lIns="0" tIns="0" rIns="0" bIns="0" rtlCol="0" anchor="t"/>
          <a:lstStyle/>
          <a:p>
            <a:pPr marL="457189" indent="-457189">
              <a:lnSpc>
                <a:spcPts val="3240"/>
              </a:lnSpc>
              <a:buSzPct val="100000"/>
              <a:buChar char="•"/>
            </a:pPr>
            <a:r>
              <a:rPr lang="en-US" b="1" dirty="0">
                <a:latin typeface="Arial" pitchFamily="34" charset="0"/>
                <a:ea typeface="Arial" pitchFamily="34" charset="-122"/>
                <a:cs typeface="Arial" pitchFamily="34" charset="-120"/>
              </a:rPr>
              <a:t>21-day posting period before public hearings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Publication in newspaper for two successive weeks (GC §6066)</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At least 30 days between first and second public hearings</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21-day wait period after second hearing before council vote</a:t>
            </a:r>
            <a:endParaRPr lang="en-US" b="1" dirty="0"/>
          </a:p>
          <a:p>
            <a:pPr marL="457189" indent="-457189">
              <a:lnSpc>
                <a:spcPts val="3240"/>
              </a:lnSpc>
              <a:buSzPct val="100000"/>
              <a:buChar char="•"/>
            </a:pPr>
            <a:r>
              <a:rPr lang="en-US" b="1" dirty="0">
                <a:latin typeface="Arial" pitchFamily="34" charset="0"/>
                <a:ea typeface="Arial" pitchFamily="34" charset="-122"/>
                <a:cs typeface="Arial" pitchFamily="34" charset="-120"/>
              </a:rPr>
              <a:t>FPPC approval of outreach materials and communication plan</a:t>
            </a:r>
            <a:endParaRPr lang="en-US" b="1" dirty="0"/>
          </a:p>
        </p:txBody>
      </p:sp>
    </p:spTree>
    <p:extLst>
      <p:ext uri="{BB962C8B-B14F-4D97-AF65-F5344CB8AC3E}">
        <p14:creationId xmlns:p14="http://schemas.microsoft.com/office/powerpoint/2010/main" val="1768848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0"/>
          <p:cNvGraphicFramePr>
            <a:graphicFrameLocks noGrp="1"/>
          </p:cNvGraphicFramePr>
          <p:nvPr/>
        </p:nvGraphicFramePr>
        <p:xfrm>
          <a:off x="812800" y="1564580"/>
          <a:ext cx="10566400" cy="2372120"/>
        </p:xfrm>
        <a:graphic>
          <a:graphicData uri="http://schemas.openxmlformats.org/drawingml/2006/table">
            <a:tbl>
              <a:tblPr/>
              <a:tblGrid>
                <a:gridCol w="5283200">
                  <a:extLst>
                    <a:ext uri="{9D8B030D-6E8A-4147-A177-3AD203B41FA5}">
                      <a16:colId xmlns:a16="http://schemas.microsoft.com/office/drawing/2014/main" val="20000"/>
                    </a:ext>
                  </a:extLst>
                </a:gridCol>
                <a:gridCol w="5283200">
                  <a:extLst>
                    <a:ext uri="{9D8B030D-6E8A-4147-A177-3AD203B41FA5}">
                      <a16:colId xmlns:a16="http://schemas.microsoft.com/office/drawing/2014/main" val="20001"/>
                    </a:ext>
                  </a:extLst>
                </a:gridCol>
              </a:tblGrid>
              <a:tr h="474424">
                <a:tc>
                  <a:txBody>
                    <a:bodyPr/>
                    <a:lstStyle/>
                    <a:p>
                      <a:pPr marL="0" indent="0" algn="l">
                        <a:buNone/>
                      </a:pPr>
                      <a:r>
                        <a:rPr lang="en-US" sz="1400" b="1" dirty="0">
                          <a:solidFill>
                            <a:srgbClr val="38BDF8"/>
                          </a:solidFill>
                          <a:latin typeface="Arial" pitchFamily="34" charset="0"/>
                          <a:ea typeface="Arial" pitchFamily="34" charset="-122"/>
                          <a:cs typeface="Arial" pitchFamily="34" charset="-120"/>
                        </a:rPr>
                        <a:t>Item</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0" cap="flat" cmpd="sng" algn="ctr">
                      <a:noFill/>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rgbClr val="38BDF8"/>
                          </a:solidFill>
                          <a:latin typeface="Arial" pitchFamily="34" charset="0"/>
                          <a:ea typeface="Arial" pitchFamily="34" charset="-122"/>
                          <a:cs typeface="Arial" pitchFamily="34" charset="-120"/>
                        </a:rPr>
                        <a:t>Amount</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0" cap="flat" cmpd="sng" algn="ctr">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74424">
                <a:tc>
                  <a:txBody>
                    <a:bodyPr/>
                    <a:lstStyle/>
                    <a:p>
                      <a:pPr marL="0" indent="0" algn="l">
                        <a:buNone/>
                      </a:pPr>
                      <a:r>
                        <a:rPr lang="en-US" sz="1400" b="1" dirty="0">
                          <a:solidFill>
                            <a:schemeClr val="tx1"/>
                          </a:solidFill>
                          <a:latin typeface="Arial" pitchFamily="34" charset="0"/>
                          <a:ea typeface="Arial" pitchFamily="34" charset="-122"/>
                          <a:cs typeface="Arial" pitchFamily="34" charset="-120"/>
                        </a:rPr>
                        <a:t>Attorney to the City</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chemeClr val="tx1"/>
                          </a:solidFill>
                          <a:latin typeface="Arial" pitchFamily="34" charset="0"/>
                          <a:ea typeface="Arial" pitchFamily="34" charset="-122"/>
                          <a:cs typeface="Arial" pitchFamily="34" charset="-120"/>
                        </a:rPr>
                        <a:t>$11,114.70</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74424">
                <a:tc>
                  <a:txBody>
                    <a:bodyPr/>
                    <a:lstStyle/>
                    <a:p>
                      <a:pPr marL="0" indent="0" algn="l">
                        <a:buNone/>
                      </a:pPr>
                      <a:r>
                        <a:rPr lang="en-US" sz="1400" b="1" dirty="0">
                          <a:solidFill>
                            <a:schemeClr val="tx1"/>
                          </a:solidFill>
                          <a:latin typeface="Arial" pitchFamily="34" charset="0"/>
                          <a:ea typeface="Arial" pitchFamily="34" charset="-122"/>
                          <a:cs typeface="Arial" pitchFamily="34" charset="-120"/>
                        </a:rPr>
                        <a:t>Translation Services</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dirty="0">
                          <a:solidFill>
                            <a:schemeClr val="tx1"/>
                          </a:solidFill>
                          <a:latin typeface="Arial" pitchFamily="34" charset="0"/>
                          <a:ea typeface="Arial" pitchFamily="34" charset="-122"/>
                          <a:cs typeface="Arial" pitchFamily="34" charset="-120"/>
                        </a:rPr>
                        <a:t>$2,011.69</a:t>
                      </a:r>
                      <a:endParaRPr lang="en-US" sz="1400"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474424">
                <a:tc>
                  <a:txBody>
                    <a:bodyPr/>
                    <a:lstStyle/>
                    <a:p>
                      <a:pPr marL="0" indent="0" algn="l">
                        <a:buNone/>
                      </a:pPr>
                      <a:r>
                        <a:rPr lang="en-US" sz="1400" b="1" dirty="0">
                          <a:solidFill>
                            <a:schemeClr val="tx1"/>
                          </a:solidFill>
                          <a:latin typeface="Arial" pitchFamily="34" charset="0"/>
                          <a:ea typeface="Arial" pitchFamily="34" charset="-122"/>
                          <a:cs typeface="Arial" pitchFamily="34" charset="-120"/>
                        </a:rPr>
                        <a:t>Staff Time (Clerk, Manager, Analyst)</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chemeClr val="tx1"/>
                          </a:solidFill>
                          <a:latin typeface="Arial" pitchFamily="34" charset="0"/>
                          <a:ea typeface="Arial" pitchFamily="34" charset="-122"/>
                          <a:cs typeface="Arial" pitchFamily="34" charset="-120"/>
                        </a:rPr>
                        <a:t>$1,860.12</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474424">
                <a:tc>
                  <a:txBody>
                    <a:bodyPr/>
                    <a:lstStyle/>
                    <a:p>
                      <a:pPr marL="0" indent="0" algn="l">
                        <a:buNone/>
                      </a:pPr>
                      <a:r>
                        <a:rPr lang="en-US" sz="1400" b="1" dirty="0">
                          <a:solidFill>
                            <a:srgbClr val="38BDF8"/>
                          </a:solidFill>
                          <a:latin typeface="Arial" pitchFamily="34" charset="0"/>
                          <a:ea typeface="Arial" pitchFamily="34" charset="-122"/>
                          <a:cs typeface="Arial" pitchFamily="34" charset="-120"/>
                        </a:rPr>
                        <a:t>Total Expended</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rgbClr val="38BDF8"/>
                          </a:solidFill>
                          <a:latin typeface="Arial" pitchFamily="34" charset="0"/>
                          <a:ea typeface="Arial" pitchFamily="34" charset="-122"/>
                          <a:cs typeface="Arial" pitchFamily="34" charset="-120"/>
                        </a:rPr>
                        <a:t>$14,985.51</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Costs to Date</a:t>
            </a:r>
            <a:endParaRPr lang="en-US" sz="3600" dirty="0"/>
          </a:p>
        </p:txBody>
      </p:sp>
    </p:spTree>
    <p:extLst>
      <p:ext uri="{BB962C8B-B14F-4D97-AF65-F5344CB8AC3E}">
        <p14:creationId xmlns:p14="http://schemas.microsoft.com/office/powerpoint/2010/main" val="330311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2026 Outreach Strategy</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38BDF8"/>
                </a:solidFill>
                <a:latin typeface="Arial" pitchFamily="34" charset="0"/>
                <a:ea typeface="Arial" pitchFamily="34" charset="-122"/>
                <a:cs typeface="Arial" pitchFamily="34" charset="-120"/>
              </a:rPr>
              <a:t>Mailers:</a:t>
            </a:r>
            <a:r>
              <a:rPr lang="en-US" dirty="0">
                <a:solidFill>
                  <a:srgbClr val="CBD5E1"/>
                </a:solidFill>
                <a:latin typeface="Arial" pitchFamily="34" charset="0"/>
                <a:ea typeface="Arial" pitchFamily="34" charset="-122"/>
                <a:cs typeface="Arial" pitchFamily="34" charset="-120"/>
              </a:rPr>
              <a:t> </a:t>
            </a:r>
            <a:r>
              <a:rPr lang="en-US" b="1" dirty="0">
                <a:latin typeface="Arial" pitchFamily="34" charset="0"/>
                <a:ea typeface="Arial" pitchFamily="34" charset="-122"/>
                <a:cs typeface="Arial" pitchFamily="34" charset="-120"/>
              </a:rPr>
              <a:t>InfoSend citywide or utility billing</a:t>
            </a:r>
            <a:endParaRPr lang="en-US" b="1" dirty="0"/>
          </a:p>
          <a:p>
            <a:pPr marL="457189" indent="-457189">
              <a:lnSpc>
                <a:spcPts val="3240"/>
              </a:lnSpc>
              <a:buSzPct val="100000"/>
              <a:buChar char="•"/>
            </a:pPr>
            <a:r>
              <a:rPr lang="en-US" b="1" dirty="0">
                <a:solidFill>
                  <a:srgbClr val="38BDF8"/>
                </a:solidFill>
                <a:latin typeface="Arial" pitchFamily="34" charset="0"/>
                <a:ea typeface="Arial" pitchFamily="34" charset="-122"/>
                <a:cs typeface="Arial" pitchFamily="34" charset="-120"/>
              </a:rPr>
              <a:t>Media:</a:t>
            </a:r>
            <a:r>
              <a:rPr lang="en-US" dirty="0">
                <a:solidFill>
                  <a:srgbClr val="CBD5E1"/>
                </a:solidFill>
                <a:latin typeface="Arial" pitchFamily="34" charset="0"/>
                <a:ea typeface="Arial" pitchFamily="34" charset="-122"/>
                <a:cs typeface="Arial" pitchFamily="34" charset="-120"/>
              </a:rPr>
              <a:t> </a:t>
            </a:r>
            <a:r>
              <a:rPr lang="en-US" b="1" dirty="0">
                <a:latin typeface="Arial" pitchFamily="34" charset="0"/>
                <a:ea typeface="Arial" pitchFamily="34" charset="-122"/>
                <a:cs typeface="Arial" pitchFamily="34" charset="-120"/>
              </a:rPr>
              <a:t>Fountain Valley Living Magazine &amp; OC Register</a:t>
            </a:r>
            <a:endParaRPr lang="en-US" b="1" dirty="0"/>
          </a:p>
          <a:p>
            <a:pPr marL="457189" indent="-457189">
              <a:lnSpc>
                <a:spcPts val="3240"/>
              </a:lnSpc>
              <a:buSzPct val="100000"/>
              <a:buChar char="•"/>
            </a:pPr>
            <a:r>
              <a:rPr lang="en-US" b="1" dirty="0">
                <a:solidFill>
                  <a:srgbClr val="38BDF8"/>
                </a:solidFill>
                <a:latin typeface="Arial" pitchFamily="34" charset="0"/>
                <a:ea typeface="Arial" pitchFamily="34" charset="-122"/>
                <a:cs typeface="Arial" pitchFamily="34" charset="-120"/>
              </a:rPr>
              <a:t>Events:</a:t>
            </a:r>
            <a:r>
              <a:rPr lang="en-US" dirty="0">
                <a:solidFill>
                  <a:srgbClr val="CBD5E1"/>
                </a:solidFill>
                <a:latin typeface="Arial" pitchFamily="34" charset="0"/>
                <a:ea typeface="Arial" pitchFamily="34" charset="-122"/>
                <a:cs typeface="Arial" pitchFamily="34" charset="-120"/>
              </a:rPr>
              <a:t> </a:t>
            </a:r>
            <a:r>
              <a:rPr lang="en-US" b="1" dirty="0">
                <a:latin typeface="Arial" pitchFamily="34" charset="0"/>
                <a:ea typeface="Arial" pitchFamily="34" charset="-122"/>
                <a:cs typeface="Arial" pitchFamily="34" charset="-120"/>
              </a:rPr>
              <a:t>5 city events, senior apartments, nonprofits, parks</a:t>
            </a:r>
            <a:endParaRPr lang="en-US" b="1" dirty="0"/>
          </a:p>
          <a:p>
            <a:pPr marL="457189" indent="-457189">
              <a:lnSpc>
                <a:spcPts val="3240"/>
              </a:lnSpc>
              <a:buSzPct val="100000"/>
              <a:buChar char="•"/>
            </a:pPr>
            <a:r>
              <a:rPr lang="en-US" b="1" dirty="0">
                <a:solidFill>
                  <a:srgbClr val="38BDF8"/>
                </a:solidFill>
                <a:latin typeface="Arial" pitchFamily="34" charset="0"/>
                <a:ea typeface="Arial" pitchFamily="34" charset="-122"/>
                <a:cs typeface="Arial" pitchFamily="34" charset="-120"/>
              </a:rPr>
              <a:t>Languages:</a:t>
            </a:r>
            <a:r>
              <a:rPr lang="en-US" dirty="0">
                <a:solidFill>
                  <a:srgbClr val="CBD5E1"/>
                </a:solidFill>
                <a:latin typeface="Arial" pitchFamily="34" charset="0"/>
                <a:ea typeface="Arial" pitchFamily="34" charset="-122"/>
                <a:cs typeface="Arial" pitchFamily="34" charset="-120"/>
              </a:rPr>
              <a:t> </a:t>
            </a:r>
            <a:r>
              <a:rPr lang="en-US" b="1" dirty="0">
                <a:latin typeface="Arial" pitchFamily="34" charset="0"/>
                <a:ea typeface="Arial" pitchFamily="34" charset="-122"/>
                <a:cs typeface="Arial" pitchFamily="34" charset="-120"/>
              </a:rPr>
              <a:t>Spanish &amp; Vietnamese interpreters available</a:t>
            </a:r>
            <a:endParaRPr lang="en-US" b="1" dirty="0"/>
          </a:p>
        </p:txBody>
      </p:sp>
    </p:spTree>
    <p:extLst>
      <p:ext uri="{BB962C8B-B14F-4D97-AF65-F5344CB8AC3E}">
        <p14:creationId xmlns:p14="http://schemas.microsoft.com/office/powerpoint/2010/main" val="1525325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0"/>
          <p:cNvGraphicFramePr>
            <a:graphicFrameLocks noGrp="1"/>
          </p:cNvGraphicFramePr>
          <p:nvPr/>
        </p:nvGraphicFramePr>
        <p:xfrm>
          <a:off x="812800" y="1564580"/>
          <a:ext cx="10566400" cy="2372120"/>
        </p:xfrm>
        <a:graphic>
          <a:graphicData uri="http://schemas.openxmlformats.org/drawingml/2006/table">
            <a:tbl>
              <a:tblPr/>
              <a:tblGrid>
                <a:gridCol w="5283200">
                  <a:extLst>
                    <a:ext uri="{9D8B030D-6E8A-4147-A177-3AD203B41FA5}">
                      <a16:colId xmlns:a16="http://schemas.microsoft.com/office/drawing/2014/main" val="20000"/>
                    </a:ext>
                  </a:extLst>
                </a:gridCol>
                <a:gridCol w="5283200">
                  <a:extLst>
                    <a:ext uri="{9D8B030D-6E8A-4147-A177-3AD203B41FA5}">
                      <a16:colId xmlns:a16="http://schemas.microsoft.com/office/drawing/2014/main" val="20001"/>
                    </a:ext>
                  </a:extLst>
                </a:gridCol>
              </a:tblGrid>
              <a:tr h="474424">
                <a:tc>
                  <a:txBody>
                    <a:bodyPr/>
                    <a:lstStyle/>
                    <a:p>
                      <a:pPr marL="0" indent="0" algn="l">
                        <a:buNone/>
                      </a:pPr>
                      <a:r>
                        <a:rPr lang="en-US" sz="1400" b="1" dirty="0">
                          <a:solidFill>
                            <a:srgbClr val="38BDF8"/>
                          </a:solidFill>
                          <a:latin typeface="Arial" pitchFamily="34" charset="0"/>
                          <a:ea typeface="Arial" pitchFamily="34" charset="-122"/>
                          <a:cs typeface="Arial" pitchFamily="34" charset="-120"/>
                        </a:rPr>
                        <a:t>Category</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0" cap="flat" cmpd="sng" algn="ctr">
                      <a:noFill/>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rgbClr val="38BDF8"/>
                          </a:solidFill>
                          <a:latin typeface="Arial" pitchFamily="34" charset="0"/>
                          <a:ea typeface="Arial" pitchFamily="34" charset="-122"/>
                          <a:cs typeface="Arial" pitchFamily="34" charset="-120"/>
                        </a:rPr>
                        <a:t>Amount</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0" cap="flat" cmpd="sng" algn="ctr">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74424">
                <a:tc>
                  <a:txBody>
                    <a:bodyPr/>
                    <a:lstStyle/>
                    <a:p>
                      <a:pPr marL="0" indent="0" algn="l">
                        <a:buNone/>
                      </a:pPr>
                      <a:r>
                        <a:rPr lang="en-US" sz="1400" b="1" dirty="0">
                          <a:solidFill>
                            <a:schemeClr val="tx1"/>
                          </a:solidFill>
                          <a:latin typeface="Arial" pitchFamily="34" charset="0"/>
                          <a:ea typeface="Arial" pitchFamily="34" charset="-122"/>
                          <a:cs typeface="Arial" pitchFamily="34" charset="-120"/>
                        </a:rPr>
                        <a:t>Mailers (InfoSend or Utility Bill)</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chemeClr val="tx1"/>
                          </a:solidFill>
                          <a:latin typeface="Arial" pitchFamily="34" charset="0"/>
                          <a:ea typeface="Arial" pitchFamily="34" charset="-122"/>
                          <a:cs typeface="Arial" pitchFamily="34" charset="-120"/>
                        </a:rPr>
                        <a:t>$16,431</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74424">
                <a:tc>
                  <a:txBody>
                    <a:bodyPr/>
                    <a:lstStyle/>
                    <a:p>
                      <a:pPr marL="0" indent="0" algn="l">
                        <a:buNone/>
                      </a:pPr>
                      <a:r>
                        <a:rPr lang="en-US" sz="1400" b="1" dirty="0">
                          <a:solidFill>
                            <a:schemeClr val="tx1"/>
                          </a:solidFill>
                          <a:latin typeface="Arial" pitchFamily="34" charset="0"/>
                          <a:ea typeface="Arial" pitchFamily="34" charset="-122"/>
                          <a:cs typeface="Arial" pitchFamily="34" charset="-120"/>
                        </a:rPr>
                        <a:t>Magazine &amp; Publications</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chemeClr val="tx1"/>
                          </a:solidFill>
                          <a:latin typeface="Arial" pitchFamily="34" charset="0"/>
                          <a:ea typeface="Arial" pitchFamily="34" charset="-122"/>
                          <a:cs typeface="Arial" pitchFamily="34" charset="-120"/>
                        </a:rPr>
                        <a:t>$19,688</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474424">
                <a:tc>
                  <a:txBody>
                    <a:bodyPr/>
                    <a:lstStyle/>
                    <a:p>
                      <a:pPr marL="0" indent="0" algn="l">
                        <a:buNone/>
                      </a:pPr>
                      <a:r>
                        <a:rPr lang="en-US" sz="1400" b="1" dirty="0">
                          <a:solidFill>
                            <a:schemeClr val="tx1"/>
                          </a:solidFill>
                          <a:latin typeface="Arial" pitchFamily="34" charset="0"/>
                          <a:ea typeface="Arial" pitchFamily="34" charset="-122"/>
                          <a:cs typeface="Arial" pitchFamily="34" charset="-120"/>
                        </a:rPr>
                        <a:t>Outreach &amp; Staff (5 events)</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chemeClr val="tx1"/>
                          </a:solidFill>
                          <a:latin typeface="Arial" pitchFamily="34" charset="0"/>
                          <a:ea typeface="Arial" pitchFamily="34" charset="-122"/>
                          <a:cs typeface="Arial" pitchFamily="34" charset="-120"/>
                        </a:rPr>
                        <a:t>$21,569</a:t>
                      </a:r>
                      <a:endParaRPr lang="en-US" sz="1400" b="1" dirty="0">
                        <a:solidFill>
                          <a:schemeClr val="tx1"/>
                        </a:solidFill>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474424">
                <a:tc>
                  <a:txBody>
                    <a:bodyPr/>
                    <a:lstStyle/>
                    <a:p>
                      <a:pPr marL="0" indent="0" algn="l">
                        <a:buNone/>
                      </a:pPr>
                      <a:r>
                        <a:rPr lang="en-US" sz="1400" b="1" dirty="0">
                          <a:solidFill>
                            <a:srgbClr val="38BDF8"/>
                          </a:solidFill>
                          <a:latin typeface="Arial" pitchFamily="34" charset="0"/>
                          <a:ea typeface="Arial" pitchFamily="34" charset="-122"/>
                          <a:cs typeface="Arial" pitchFamily="34" charset="-120"/>
                        </a:rPr>
                        <a:t>Subtotal Hard &amp; Soft Costs</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indent="0" algn="r">
                        <a:buNone/>
                      </a:pPr>
                      <a:r>
                        <a:rPr lang="en-US" sz="1400" b="1" dirty="0">
                          <a:solidFill>
                            <a:srgbClr val="38BDF8"/>
                          </a:solidFill>
                          <a:latin typeface="Arial" pitchFamily="34" charset="0"/>
                          <a:ea typeface="Arial" pitchFamily="34" charset="-122"/>
                          <a:cs typeface="Arial" pitchFamily="34" charset="-120"/>
                        </a:rPr>
                        <a:t>$57,688</a:t>
                      </a:r>
                      <a:endParaRPr lang="en-US" sz="1400" dirty="0">
                        <a:latin typeface="Arial" charset="0"/>
                        <a:ea typeface="Arial" charset="0"/>
                        <a:cs typeface="Arial" charset="0"/>
                      </a:endParaRPr>
                    </a:p>
                  </a:txBody>
                  <a:tcPr marL="121920" marR="121920" marT="60960" marB="60960" anchor="ctr">
                    <a:lnL w="0" cap="flat" cmpd="sng" algn="ctr">
                      <a:noFill/>
                    </a:lnL>
                    <a:lnR w="0" cap="flat" cmpd="sng" algn="ct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Projected 2026 Costs</a:t>
            </a:r>
            <a:endParaRPr lang="en-US" sz="3600" dirty="0"/>
          </a:p>
        </p:txBody>
      </p:sp>
    </p:spTree>
    <p:extLst>
      <p:ext uri="{BB962C8B-B14F-4D97-AF65-F5344CB8AC3E}">
        <p14:creationId xmlns:p14="http://schemas.microsoft.com/office/powerpoint/2010/main" val="197588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0"/>
          <p:cNvSpPr/>
          <p:nvPr/>
        </p:nvSpPr>
        <p:spPr>
          <a:xfrm>
            <a:off x="812800" y="1767781"/>
            <a:ext cx="10566400" cy="2011561"/>
          </a:xfrm>
          <a:prstGeom prst="rect">
            <a:avLst/>
          </a:prstGeom>
          <a:solidFill>
            <a:srgbClr val="FFFFFF"/>
          </a:solidFill>
          <a:ln/>
          <a:effectLst>
            <a:outerShdw blurRad="152400" dist="76200" dir="5400000" algn="bl" rotWithShape="0">
              <a:srgbClr val="000000">
                <a:alpha val="15000"/>
              </a:srgbClr>
            </a:outerShdw>
          </a:effectLst>
        </p:spPr>
        <p:txBody>
          <a:bodyPr wrap="none" lIns="0" tIns="0" rIns="0" bIns="0" rtlCol="0" anchor="ctr">
            <a:normAutofit/>
          </a:bodyPr>
          <a:lstStyle/>
          <a:p>
            <a:endParaRPr lang="en-US" sz="2400" dirty="0"/>
          </a:p>
        </p:txBody>
      </p:sp>
      <p:sp>
        <p:nvSpPr>
          <p:cNvPr id="3" name="Text 1"/>
          <p:cNvSpPr/>
          <p:nvPr/>
        </p:nvSpPr>
        <p:spPr>
          <a:xfrm>
            <a:off x="812800" y="4084141"/>
            <a:ext cx="10566400" cy="1961059"/>
          </a:xfrm>
          <a:prstGeom prst="rect">
            <a:avLst/>
          </a:prstGeom>
          <a:solidFill>
            <a:srgbClr val="FFFFFF"/>
          </a:solidFill>
          <a:ln/>
          <a:effectLst>
            <a:outerShdw blurRad="152400" dist="76200" dir="5400000" algn="bl" rotWithShape="0">
              <a:srgbClr val="000000">
                <a:alpha val="15000"/>
              </a:srgbClr>
            </a:outerShdw>
          </a:effectLst>
        </p:spPr>
        <p:txBody>
          <a:bodyPr wrap="none" lIns="0" tIns="0" rIns="0" bIns="0" rtlCol="0" anchor="ctr">
            <a:normAutofit/>
          </a:bodyPr>
          <a:lstStyle/>
          <a:p>
            <a:endParaRPr lang="en-US" sz="2400" dirty="0"/>
          </a:p>
        </p:txBody>
      </p:sp>
      <p:sp>
        <p:nvSpPr>
          <p:cNvPr id="4" name="Text 2"/>
          <p:cNvSpPr/>
          <p:nvPr/>
        </p:nvSpPr>
        <p:spPr>
          <a:xfrm>
            <a:off x="707136" y="812801"/>
            <a:ext cx="10777728" cy="548580"/>
          </a:xfrm>
          <a:prstGeom prst="rect">
            <a:avLst/>
          </a:prstGeom>
          <a:noFill/>
          <a:ln/>
        </p:spPr>
        <p:txBody>
          <a:bodyPr wrap="square" lIns="0" tIns="0" rIns="0" bIns="0" rtlCol="0" anchor="t"/>
          <a:lstStyle/>
          <a:p>
            <a:pPr algn="ctr">
              <a:lnSpc>
                <a:spcPts val="4320"/>
              </a:lnSpc>
            </a:pPr>
            <a:r>
              <a:rPr lang="en-US" sz="3600" b="1" dirty="0">
                <a:solidFill>
                  <a:srgbClr val="0284C7"/>
                </a:solidFill>
                <a:latin typeface="Arial" pitchFamily="34" charset="0"/>
                <a:ea typeface="Arial" pitchFamily="34" charset="-122"/>
                <a:cs typeface="Arial" pitchFamily="34" charset="-120"/>
              </a:rPr>
              <a:t>Two Types of California Cities</a:t>
            </a:r>
            <a:endParaRPr lang="en-US" sz="3600" dirty="0"/>
          </a:p>
        </p:txBody>
      </p:sp>
      <p:sp>
        <p:nvSpPr>
          <p:cNvPr id="5" name="Text 3"/>
          <p:cNvSpPr/>
          <p:nvPr/>
        </p:nvSpPr>
        <p:spPr>
          <a:xfrm>
            <a:off x="1219200" y="2174180"/>
            <a:ext cx="9948672" cy="426640"/>
          </a:xfrm>
          <a:prstGeom prst="rect">
            <a:avLst/>
          </a:prstGeom>
          <a:noFill/>
          <a:ln/>
        </p:spPr>
        <p:txBody>
          <a:bodyPr wrap="square" lIns="0" tIns="0" rIns="0" bIns="0" rtlCol="0" anchor="t"/>
          <a:lstStyle/>
          <a:p>
            <a:pPr>
              <a:lnSpc>
                <a:spcPts val="3360"/>
              </a:lnSpc>
            </a:pPr>
            <a:r>
              <a:rPr lang="en-US" sz="2800" b="1" dirty="0">
                <a:solidFill>
                  <a:srgbClr val="0284C7"/>
                </a:solidFill>
                <a:latin typeface="Arial" pitchFamily="34" charset="0"/>
                <a:ea typeface="Arial" pitchFamily="34" charset="-122"/>
                <a:cs typeface="Arial" pitchFamily="34" charset="-120"/>
              </a:rPr>
              <a:t>General Law Cities</a:t>
            </a:r>
            <a:endParaRPr lang="en-US" sz="2800" dirty="0"/>
          </a:p>
        </p:txBody>
      </p:sp>
      <p:sp>
        <p:nvSpPr>
          <p:cNvPr id="6" name="Text 4"/>
          <p:cNvSpPr/>
          <p:nvPr/>
        </p:nvSpPr>
        <p:spPr>
          <a:xfrm>
            <a:off x="1219200" y="2804021"/>
            <a:ext cx="9753600" cy="568920"/>
          </a:xfrm>
          <a:prstGeom prst="rect">
            <a:avLst/>
          </a:prstGeom>
          <a:noFill/>
          <a:ln/>
        </p:spPr>
        <p:txBody>
          <a:bodyPr wrap="square" lIns="0" tIns="0" rIns="0" bIns="0" rtlCol="0" anchor="t"/>
          <a:lstStyle/>
          <a:p>
            <a:pPr>
              <a:lnSpc>
                <a:spcPts val="2240"/>
              </a:lnSpc>
            </a:pPr>
            <a:r>
              <a:rPr lang="en-US" sz="1600" dirty="0">
                <a:solidFill>
                  <a:srgbClr val="475569"/>
                </a:solidFill>
                <a:latin typeface="Arial" pitchFamily="34" charset="0"/>
                <a:ea typeface="Arial" pitchFamily="34" charset="-122"/>
                <a:cs typeface="Arial" pitchFamily="34" charset="-120"/>
              </a:rPr>
              <a:t>Bound by all state general laws; Limited to powers granted by state constitution and statutes; Subject to all California regulations</a:t>
            </a:r>
            <a:endParaRPr lang="en-US" sz="1600" dirty="0"/>
          </a:p>
        </p:txBody>
      </p:sp>
      <p:sp>
        <p:nvSpPr>
          <p:cNvPr id="7" name="Text 5"/>
          <p:cNvSpPr/>
          <p:nvPr/>
        </p:nvSpPr>
        <p:spPr>
          <a:xfrm>
            <a:off x="1219200" y="4490541"/>
            <a:ext cx="9948672" cy="426640"/>
          </a:xfrm>
          <a:prstGeom prst="rect">
            <a:avLst/>
          </a:prstGeom>
          <a:noFill/>
          <a:ln/>
        </p:spPr>
        <p:txBody>
          <a:bodyPr wrap="square" lIns="0" tIns="0" rIns="0" bIns="0" rtlCol="0" anchor="t"/>
          <a:lstStyle/>
          <a:p>
            <a:pPr>
              <a:lnSpc>
                <a:spcPts val="3360"/>
              </a:lnSpc>
            </a:pPr>
            <a:r>
              <a:rPr lang="en-US" sz="2800" b="1" dirty="0">
                <a:solidFill>
                  <a:srgbClr val="0284C7"/>
                </a:solidFill>
                <a:latin typeface="Arial" pitchFamily="34" charset="0"/>
                <a:ea typeface="Arial" pitchFamily="34" charset="-122"/>
                <a:cs typeface="Arial" pitchFamily="34" charset="-120"/>
              </a:rPr>
              <a:t>Charter Cities</a:t>
            </a:r>
            <a:endParaRPr lang="en-US" sz="2800" dirty="0"/>
          </a:p>
        </p:txBody>
      </p:sp>
      <p:sp>
        <p:nvSpPr>
          <p:cNvPr id="8" name="Text 6"/>
          <p:cNvSpPr/>
          <p:nvPr/>
        </p:nvSpPr>
        <p:spPr>
          <a:xfrm>
            <a:off x="1219200" y="5120383"/>
            <a:ext cx="9948672" cy="284460"/>
          </a:xfrm>
          <a:prstGeom prst="rect">
            <a:avLst/>
          </a:prstGeom>
          <a:noFill/>
          <a:ln/>
        </p:spPr>
        <p:txBody>
          <a:bodyPr wrap="square" lIns="0" tIns="0" rIns="0" bIns="0" rtlCol="0" anchor="t"/>
          <a:lstStyle/>
          <a:p>
            <a:pPr>
              <a:lnSpc>
                <a:spcPts val="2240"/>
              </a:lnSpc>
            </a:pPr>
            <a:r>
              <a:rPr lang="en-US" sz="1600" dirty="0">
                <a:solidFill>
                  <a:srgbClr val="475569"/>
                </a:solidFill>
                <a:latin typeface="Arial" pitchFamily="34" charset="0"/>
                <a:ea typeface="Arial" pitchFamily="34" charset="-122"/>
                <a:cs typeface="Arial" pitchFamily="34" charset="-120"/>
              </a:rPr>
              <a:t>Adopt local </a:t>
            </a:r>
            <a:r>
              <a:rPr lang="en-US" sz="1600" dirty="0">
                <a:solidFill>
                  <a:srgbClr val="475569"/>
                </a:solidFill>
                <a:latin typeface="Arial" pitchFamily="34" charset="0"/>
                <a:cs typeface="Arial" pitchFamily="34" charset="-120"/>
              </a:rPr>
              <a:t>charter; plenary </a:t>
            </a:r>
            <a:r>
              <a:rPr lang="en-US" sz="1600" dirty="0">
                <a:solidFill>
                  <a:srgbClr val="475569"/>
                </a:solidFill>
                <a:latin typeface="Arial" pitchFamily="34" charset="0"/>
                <a:ea typeface="Arial" pitchFamily="34" charset="-122"/>
                <a:cs typeface="Arial" pitchFamily="34" charset="-120"/>
              </a:rPr>
              <a:t>authority over municipal affairs; Charter law trumps conflicting state law</a:t>
            </a:r>
            <a:endParaRPr lang="en-US" sz="1600" dirty="0"/>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Next Steps: January – February</a:t>
            </a:r>
            <a:endParaRPr lang="en-US" sz="3600" dirty="0"/>
          </a:p>
        </p:txBody>
      </p:sp>
      <p:sp>
        <p:nvSpPr>
          <p:cNvPr id="3" name="Text 1"/>
          <p:cNvSpPr/>
          <p:nvPr/>
        </p:nvSpPr>
        <p:spPr>
          <a:xfrm>
            <a:off x="812800" y="1666181"/>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Jan 20</a:t>
            </a:r>
            <a:endParaRPr lang="en-US" sz="1600" dirty="0"/>
          </a:p>
        </p:txBody>
      </p:sp>
      <p:sp>
        <p:nvSpPr>
          <p:cNvPr id="4" name="Text 2"/>
          <p:cNvSpPr/>
          <p:nvPr/>
        </p:nvSpPr>
        <p:spPr>
          <a:xfrm>
            <a:off x="2844801" y="1666181"/>
            <a:ext cx="6654004" cy="2896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Admin Item to discuss charter, communications plan, and outreach materials</a:t>
            </a:r>
            <a:endParaRPr lang="en-US" sz="1520" b="1" dirty="0"/>
          </a:p>
        </p:txBody>
      </p:sp>
      <p:sp>
        <p:nvSpPr>
          <p:cNvPr id="5" name="Text 3"/>
          <p:cNvSpPr/>
          <p:nvPr/>
        </p:nvSpPr>
        <p:spPr>
          <a:xfrm>
            <a:off x="812800" y="2209801"/>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Jan 21</a:t>
            </a:r>
            <a:endParaRPr lang="en-US" sz="1600" dirty="0"/>
          </a:p>
        </p:txBody>
      </p:sp>
      <p:sp>
        <p:nvSpPr>
          <p:cNvPr id="6" name="Text 4"/>
          <p:cNvSpPr/>
          <p:nvPr/>
        </p:nvSpPr>
        <p:spPr>
          <a:xfrm>
            <a:off x="2844801" y="2209801"/>
            <a:ext cx="6336833" cy="2896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Send Outreach Materials and Communication Plan to FPPC for Approval</a:t>
            </a:r>
            <a:endParaRPr lang="en-US" sz="1520" b="1" dirty="0"/>
          </a:p>
        </p:txBody>
      </p:sp>
      <p:sp>
        <p:nvSpPr>
          <p:cNvPr id="7" name="Text 5"/>
          <p:cNvSpPr/>
          <p:nvPr/>
        </p:nvSpPr>
        <p:spPr>
          <a:xfrm>
            <a:off x="812800" y="2753421"/>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Mar 17</a:t>
            </a:r>
            <a:endParaRPr lang="en-US" sz="1600" dirty="0"/>
          </a:p>
        </p:txBody>
      </p:sp>
      <p:sp>
        <p:nvSpPr>
          <p:cNvPr id="8" name="Text 6"/>
          <p:cNvSpPr/>
          <p:nvPr/>
        </p:nvSpPr>
        <p:spPr>
          <a:xfrm>
            <a:off x="2844800" y="2753421"/>
            <a:ext cx="5657963" cy="2896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Notice of First Public Hearing by Posting (21 calendar days prior)</a:t>
            </a:r>
            <a:endParaRPr lang="en-US" sz="1520" b="1" dirty="0"/>
          </a:p>
        </p:txBody>
      </p:sp>
      <p:sp>
        <p:nvSpPr>
          <p:cNvPr id="9" name="Text 7"/>
          <p:cNvSpPr/>
          <p:nvPr/>
        </p:nvSpPr>
        <p:spPr>
          <a:xfrm>
            <a:off x="812800" y="3297039"/>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Mar 23–Apr 6</a:t>
            </a:r>
            <a:endParaRPr lang="en-US" sz="1600" dirty="0"/>
          </a:p>
        </p:txBody>
      </p:sp>
      <p:sp>
        <p:nvSpPr>
          <p:cNvPr id="10" name="Text 8"/>
          <p:cNvSpPr/>
          <p:nvPr/>
        </p:nvSpPr>
        <p:spPr>
          <a:xfrm>
            <a:off x="2844800" y="3297039"/>
            <a:ext cx="6052149" cy="2896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Notice of First Public Hearing by Publication (14 days, per GC §6066)</a:t>
            </a:r>
            <a:endParaRPr lang="en-US" sz="1520" b="1" dirty="0"/>
          </a:p>
        </p:txBody>
      </p:sp>
    </p:spTree>
    <p:extLst>
      <p:ext uri="{BB962C8B-B14F-4D97-AF65-F5344CB8AC3E}">
        <p14:creationId xmlns:p14="http://schemas.microsoft.com/office/powerpoint/2010/main" val="3061693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Next Steps: March – April</a:t>
            </a:r>
            <a:endParaRPr lang="en-US" sz="3600" dirty="0"/>
          </a:p>
        </p:txBody>
      </p:sp>
      <p:sp>
        <p:nvSpPr>
          <p:cNvPr id="3" name="Text 1"/>
          <p:cNvSpPr/>
          <p:nvPr/>
        </p:nvSpPr>
        <p:spPr>
          <a:xfrm>
            <a:off x="812800" y="1666181"/>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Apr 7</a:t>
            </a:r>
            <a:endParaRPr lang="en-US" sz="1600" dirty="0"/>
          </a:p>
        </p:txBody>
      </p:sp>
      <p:sp>
        <p:nvSpPr>
          <p:cNvPr id="4" name="Text 2"/>
          <p:cNvSpPr/>
          <p:nvPr/>
        </p:nvSpPr>
        <p:spPr>
          <a:xfrm>
            <a:off x="2844800" y="1666181"/>
            <a:ext cx="5283200" cy="2896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First Public Hearing on charter proposal and content</a:t>
            </a:r>
            <a:endParaRPr lang="en-US" sz="1520" b="1" dirty="0"/>
          </a:p>
        </p:txBody>
      </p:sp>
      <p:sp>
        <p:nvSpPr>
          <p:cNvPr id="5" name="Text 3"/>
          <p:cNvSpPr/>
          <p:nvPr/>
        </p:nvSpPr>
        <p:spPr>
          <a:xfrm>
            <a:off x="812800" y="2209801"/>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Apr 25</a:t>
            </a:r>
            <a:endParaRPr lang="en-US" sz="1600" dirty="0"/>
          </a:p>
        </p:txBody>
      </p:sp>
      <p:sp>
        <p:nvSpPr>
          <p:cNvPr id="6" name="Text 4"/>
          <p:cNvSpPr/>
          <p:nvPr/>
        </p:nvSpPr>
        <p:spPr>
          <a:xfrm>
            <a:off x="2844801" y="2260601"/>
            <a:ext cx="6337239" cy="2388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Notice of Second Public Hearing by Posting (21 calendar days prior)</a:t>
            </a:r>
            <a:endParaRPr lang="en-US" sz="1520" b="1" dirty="0"/>
          </a:p>
        </p:txBody>
      </p:sp>
      <p:sp>
        <p:nvSpPr>
          <p:cNvPr id="7" name="Text 5"/>
          <p:cNvSpPr/>
          <p:nvPr/>
        </p:nvSpPr>
        <p:spPr>
          <a:xfrm>
            <a:off x="812800" y="2753421"/>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May 2–15</a:t>
            </a:r>
            <a:endParaRPr lang="en-US" sz="1600" dirty="0"/>
          </a:p>
        </p:txBody>
      </p:sp>
      <p:sp>
        <p:nvSpPr>
          <p:cNvPr id="8" name="Text 6"/>
          <p:cNvSpPr/>
          <p:nvPr/>
        </p:nvSpPr>
        <p:spPr>
          <a:xfrm>
            <a:off x="2844800" y="2753421"/>
            <a:ext cx="6705600" cy="2896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Notice of Second Public Hearing by Publication (14 days, per GC §6066)</a:t>
            </a:r>
            <a:endParaRPr lang="en-US" sz="1520" b="1" dirty="0"/>
          </a:p>
        </p:txBody>
      </p:sp>
    </p:spTree>
    <p:extLst>
      <p:ext uri="{BB962C8B-B14F-4D97-AF65-F5344CB8AC3E}">
        <p14:creationId xmlns:p14="http://schemas.microsoft.com/office/powerpoint/2010/main" val="2911246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38BDF8"/>
                </a:solidFill>
                <a:latin typeface="Arial" pitchFamily="34" charset="0"/>
                <a:ea typeface="Arial" pitchFamily="34" charset="-122"/>
                <a:cs typeface="Arial" pitchFamily="34" charset="-120"/>
              </a:rPr>
              <a:t>Next Steps: May – June</a:t>
            </a:r>
            <a:endParaRPr lang="en-US" sz="3600" dirty="0"/>
          </a:p>
        </p:txBody>
      </p:sp>
      <p:sp>
        <p:nvSpPr>
          <p:cNvPr id="3" name="Text 1"/>
          <p:cNvSpPr/>
          <p:nvPr/>
        </p:nvSpPr>
        <p:spPr>
          <a:xfrm>
            <a:off x="812800" y="1666181"/>
            <a:ext cx="1813560" cy="289620"/>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May 16</a:t>
            </a:r>
            <a:endParaRPr lang="en-US" sz="1600" dirty="0"/>
          </a:p>
        </p:txBody>
      </p:sp>
      <p:sp>
        <p:nvSpPr>
          <p:cNvPr id="4" name="Text 2"/>
          <p:cNvSpPr/>
          <p:nvPr/>
        </p:nvSpPr>
        <p:spPr>
          <a:xfrm>
            <a:off x="2844800" y="1666181"/>
            <a:ext cx="6807200" cy="289620"/>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Second Public Hearing on charter proposal (30+ days after first hearing)</a:t>
            </a:r>
            <a:endParaRPr lang="en-US" sz="1520" b="1" dirty="0"/>
          </a:p>
        </p:txBody>
      </p:sp>
      <p:sp>
        <p:nvSpPr>
          <p:cNvPr id="5" name="Text 3"/>
          <p:cNvSpPr/>
          <p:nvPr/>
        </p:nvSpPr>
        <p:spPr>
          <a:xfrm>
            <a:off x="812800" y="2209801"/>
            <a:ext cx="1778000" cy="579239"/>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Jun 11</a:t>
            </a:r>
            <a:endParaRPr lang="en-US" sz="1600" dirty="0"/>
          </a:p>
        </p:txBody>
      </p:sp>
      <p:sp>
        <p:nvSpPr>
          <p:cNvPr id="6" name="Text 4"/>
          <p:cNvSpPr/>
          <p:nvPr/>
        </p:nvSpPr>
        <p:spPr>
          <a:xfrm>
            <a:off x="2844800" y="2209801"/>
            <a:ext cx="8534400" cy="579239"/>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Brown Act Agenda: Notice Resolutions Calling Election and adopting Resolution placing charter measure on November 2026 ballot (21-day wait after second hearing)</a:t>
            </a:r>
            <a:endParaRPr lang="en-US" sz="1520" b="1" dirty="0"/>
          </a:p>
        </p:txBody>
      </p:sp>
      <p:sp>
        <p:nvSpPr>
          <p:cNvPr id="7" name="Text 5"/>
          <p:cNvSpPr/>
          <p:nvPr/>
        </p:nvSpPr>
        <p:spPr>
          <a:xfrm>
            <a:off x="812800" y="3043039"/>
            <a:ext cx="1778000" cy="579239"/>
          </a:xfrm>
          <a:prstGeom prst="rect">
            <a:avLst/>
          </a:prstGeom>
          <a:noFill/>
          <a:ln/>
        </p:spPr>
        <p:txBody>
          <a:bodyPr wrap="square" lIns="0" tIns="0" rIns="0" bIns="0" rtlCol="0" anchor="t"/>
          <a:lstStyle/>
          <a:p>
            <a:pPr>
              <a:lnSpc>
                <a:spcPts val="2240"/>
              </a:lnSpc>
            </a:pPr>
            <a:r>
              <a:rPr lang="en-US" sz="1600" b="1" dirty="0">
                <a:solidFill>
                  <a:srgbClr val="38BDF8"/>
                </a:solidFill>
                <a:latin typeface="Arial" pitchFamily="34" charset="0"/>
                <a:ea typeface="Arial" pitchFamily="34" charset="-122"/>
                <a:cs typeface="Arial" pitchFamily="34" charset="-120"/>
              </a:rPr>
              <a:t>Jun 16</a:t>
            </a:r>
            <a:endParaRPr lang="en-US" sz="1600" dirty="0"/>
          </a:p>
        </p:txBody>
      </p:sp>
      <p:sp>
        <p:nvSpPr>
          <p:cNvPr id="8" name="Text 6"/>
          <p:cNvSpPr/>
          <p:nvPr/>
        </p:nvSpPr>
        <p:spPr>
          <a:xfrm>
            <a:off x="2844800" y="3043039"/>
            <a:ext cx="8534400" cy="579239"/>
          </a:xfrm>
          <a:prstGeom prst="rect">
            <a:avLst/>
          </a:prstGeom>
          <a:noFill/>
          <a:ln/>
        </p:spPr>
        <p:txBody>
          <a:bodyPr wrap="square" lIns="0" tIns="0" rIns="0" bIns="0" rtlCol="0" anchor="t"/>
          <a:lstStyle/>
          <a:p>
            <a:pPr>
              <a:lnSpc>
                <a:spcPts val="2280"/>
              </a:lnSpc>
            </a:pPr>
            <a:r>
              <a:rPr lang="en-US" sz="1520" b="1" dirty="0">
                <a:latin typeface="Arial" pitchFamily="34" charset="0"/>
                <a:ea typeface="Arial" pitchFamily="34" charset="-122"/>
                <a:cs typeface="Arial" pitchFamily="34" charset="-120"/>
              </a:rPr>
              <a:t>Resolutions Calling Election and adopting resolution placing charter measure on ballot (Second June meeting)</a:t>
            </a:r>
            <a:endParaRPr lang="en-US" sz="1520" b="1" dirty="0"/>
          </a:p>
        </p:txBody>
      </p:sp>
    </p:spTree>
    <p:extLst>
      <p:ext uri="{BB962C8B-B14F-4D97-AF65-F5344CB8AC3E}">
        <p14:creationId xmlns:p14="http://schemas.microsoft.com/office/powerpoint/2010/main" val="3405735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851086" y="1397001"/>
            <a:ext cx="8489829" cy="548580"/>
          </a:xfrm>
          <a:prstGeom prst="rect">
            <a:avLst/>
          </a:prstGeom>
          <a:noFill/>
          <a:ln/>
        </p:spPr>
        <p:txBody>
          <a:bodyPr wrap="square" lIns="0" tIns="0" rIns="0" bIns="0" rtlCol="0" anchor="t"/>
          <a:lstStyle/>
          <a:p>
            <a:pPr algn="ctr">
              <a:lnSpc>
                <a:spcPts val="4320"/>
              </a:lnSpc>
            </a:pPr>
            <a:r>
              <a:rPr lang="en-US" sz="3600" b="1" dirty="0">
                <a:latin typeface="Arial" pitchFamily="34" charset="0"/>
                <a:ea typeface="Arial" pitchFamily="34" charset="-122"/>
                <a:cs typeface="Arial" pitchFamily="34" charset="-120"/>
              </a:rPr>
              <a:t>Charter Cities: A Path to Local Control</a:t>
            </a:r>
            <a:endParaRPr lang="en-US" sz="3600" dirty="0"/>
          </a:p>
        </p:txBody>
      </p:sp>
      <p:sp>
        <p:nvSpPr>
          <p:cNvPr id="3" name="Text 1"/>
          <p:cNvSpPr/>
          <p:nvPr/>
        </p:nvSpPr>
        <p:spPr>
          <a:xfrm>
            <a:off x="2315659" y="2311400"/>
            <a:ext cx="7560683" cy="355600"/>
          </a:xfrm>
          <a:prstGeom prst="rect">
            <a:avLst/>
          </a:prstGeom>
          <a:noFill/>
          <a:ln/>
        </p:spPr>
        <p:txBody>
          <a:bodyPr wrap="square" lIns="0" tIns="0" rIns="0" bIns="0" rtlCol="0" anchor="t"/>
          <a:lstStyle/>
          <a:p>
            <a:pPr algn="ctr">
              <a:lnSpc>
                <a:spcPts val="2800"/>
              </a:lnSpc>
            </a:pPr>
            <a:r>
              <a:rPr lang="en-US" sz="2000" dirty="0">
                <a:latin typeface="Arial" pitchFamily="34" charset="0"/>
                <a:ea typeface="Arial" pitchFamily="34" charset="-122"/>
                <a:cs typeface="Arial" pitchFamily="34" charset="-120"/>
              </a:rPr>
              <a:t>Balanced against state regulatory requirements and litigation risks</a:t>
            </a:r>
            <a:endParaRPr lang="en-US" sz="2000" dirty="0"/>
          </a:p>
        </p:txBody>
      </p:sp>
      <p:sp>
        <p:nvSpPr>
          <p:cNvPr id="4" name="Text 2"/>
          <p:cNvSpPr/>
          <p:nvPr/>
        </p:nvSpPr>
        <p:spPr>
          <a:xfrm>
            <a:off x="2156062" y="3049645"/>
            <a:ext cx="7879877" cy="319980"/>
          </a:xfrm>
          <a:prstGeom prst="rect">
            <a:avLst/>
          </a:prstGeom>
          <a:noFill/>
          <a:ln/>
        </p:spPr>
        <p:txBody>
          <a:bodyPr wrap="square" lIns="0" tIns="0" rIns="0" bIns="0" rtlCol="0" anchor="t"/>
          <a:lstStyle/>
          <a:p>
            <a:pPr algn="ctr">
              <a:lnSpc>
                <a:spcPts val="2520"/>
              </a:lnSpc>
            </a:pPr>
            <a:r>
              <a:rPr lang="en-US" dirty="0">
                <a:latin typeface="Arial" pitchFamily="34" charset="0"/>
                <a:ea typeface="Arial" pitchFamily="34" charset="-122"/>
                <a:cs typeface="Arial" pitchFamily="34" charset="-120"/>
              </a:rPr>
              <a:t>Success requires informed voters, careful drafting, and realistic expectations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3BAC-9854-CAD0-2796-35BFCA621E62}"/>
              </a:ext>
            </a:extLst>
          </p:cNvPr>
          <p:cNvSpPr>
            <a:spLocks noGrp="1"/>
          </p:cNvSpPr>
          <p:nvPr>
            <p:ph type="ctrTitle"/>
          </p:nvPr>
        </p:nvSpPr>
        <p:spPr>
          <a:xfrm>
            <a:off x="4969932" y="753533"/>
            <a:ext cx="5698067" cy="1540934"/>
          </a:xfrm>
        </p:spPr>
        <p:txBody>
          <a:bodyPr>
            <a:normAutofit/>
          </a:bodyPr>
          <a:lstStyle/>
          <a:p>
            <a:endParaRPr lang="en-US" b="1" dirty="0"/>
          </a:p>
        </p:txBody>
      </p:sp>
      <p:sp>
        <p:nvSpPr>
          <p:cNvPr id="3" name="Subtitle 2">
            <a:extLst>
              <a:ext uri="{FF2B5EF4-FFF2-40B4-BE49-F238E27FC236}">
                <a16:creationId xmlns:a16="http://schemas.microsoft.com/office/drawing/2014/main" id="{F502C620-1AC2-A37E-82CD-06F0DA75CA1D}"/>
              </a:ext>
            </a:extLst>
          </p:cNvPr>
          <p:cNvSpPr>
            <a:spLocks noGrp="1"/>
          </p:cNvSpPr>
          <p:nvPr>
            <p:ph type="subTitle" idx="1"/>
          </p:nvPr>
        </p:nvSpPr>
        <p:spPr>
          <a:xfrm>
            <a:off x="1439333" y="2734713"/>
            <a:ext cx="5190066" cy="2501940"/>
          </a:xfrm>
        </p:spPr>
        <p:txBody>
          <a:bodyPr>
            <a:normAutofit/>
          </a:bodyPr>
          <a:lstStyle/>
          <a:p>
            <a:endParaRPr lang="en-US" sz="2400" dirty="0"/>
          </a:p>
          <a:p>
            <a:endParaRPr lang="en-US" dirty="0"/>
          </a:p>
          <a:p>
            <a:endParaRPr lang="en-US" dirty="0"/>
          </a:p>
        </p:txBody>
      </p:sp>
      <p:pic>
        <p:nvPicPr>
          <p:cNvPr id="7" name="Picture 6"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6206200F-CE44-2632-C9F5-F210F59737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35" y="408736"/>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8" name="TextBox 7">
            <a:extLst>
              <a:ext uri="{FF2B5EF4-FFF2-40B4-BE49-F238E27FC236}">
                <a16:creationId xmlns:a16="http://schemas.microsoft.com/office/drawing/2014/main" id="{E5AE5703-4F0C-BC27-CB7C-8EFDFA199217}"/>
              </a:ext>
            </a:extLst>
          </p:cNvPr>
          <p:cNvSpPr txBox="1"/>
          <p:nvPr/>
        </p:nvSpPr>
        <p:spPr>
          <a:xfrm>
            <a:off x="1315995" y="2978584"/>
            <a:ext cx="9842156" cy="1631216"/>
          </a:xfrm>
          <a:prstGeom prst="rect">
            <a:avLst/>
          </a:prstGeom>
          <a:noFill/>
        </p:spPr>
        <p:txBody>
          <a:bodyPr wrap="square">
            <a:spAutoFit/>
          </a:bodyPr>
          <a:lstStyle/>
          <a:p>
            <a:pPr algn="ctr"/>
            <a:r>
              <a:rPr lang="en-US" sz="5000" dirty="0">
                <a:solidFill>
                  <a:schemeClr val="accent5"/>
                </a:solidFill>
                <a:latin typeface="Arial" panose="020B0604020202020204" pitchFamily="34" charset="0"/>
                <a:cs typeface="Arial" panose="020B0604020202020204" pitchFamily="34" charset="0"/>
              </a:rPr>
              <a:t>Operational Costs </a:t>
            </a:r>
          </a:p>
          <a:p>
            <a:pPr algn="ctr"/>
            <a:r>
              <a:rPr lang="en-US" sz="5000" dirty="0">
                <a:solidFill>
                  <a:schemeClr val="accent5"/>
                </a:solidFill>
                <a:latin typeface="Arial" panose="020B0604020202020204" pitchFamily="34" charset="0"/>
                <a:cs typeface="Arial" panose="020B0604020202020204" pitchFamily="34" charset="0"/>
              </a:rPr>
              <a:t> General Law vs. Charter City </a:t>
            </a:r>
          </a:p>
        </p:txBody>
      </p:sp>
    </p:spTree>
    <p:extLst>
      <p:ext uri="{BB962C8B-B14F-4D97-AF65-F5344CB8AC3E}">
        <p14:creationId xmlns:p14="http://schemas.microsoft.com/office/powerpoint/2010/main" val="3525255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B7500-08E4-FA2A-0B17-B296F0CF9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A07F3-EBE4-1185-8409-3134D97A50A3}"/>
              </a:ext>
            </a:extLst>
          </p:cNvPr>
          <p:cNvSpPr>
            <a:spLocks noGrp="1"/>
          </p:cNvSpPr>
          <p:nvPr>
            <p:ph type="ctrTitle"/>
          </p:nvPr>
        </p:nvSpPr>
        <p:spPr>
          <a:xfrm>
            <a:off x="4969931" y="408736"/>
            <a:ext cx="5698067" cy="1540934"/>
          </a:xfrm>
        </p:spPr>
        <p:txBody>
          <a:bodyPr>
            <a:normAutofit fontScale="90000"/>
          </a:bodyPr>
          <a:lstStyle/>
          <a:p>
            <a:r>
              <a:rPr lang="en-US" dirty="0">
                <a:solidFill>
                  <a:schemeClr val="accent5"/>
                </a:solidFill>
                <a:latin typeface="Arial" panose="020B0604020202020204" pitchFamily="34" charset="0"/>
                <a:cs typeface="Arial" panose="020B0604020202020204" pitchFamily="34" charset="0"/>
              </a:rPr>
              <a:t>Direction / Action</a:t>
            </a:r>
          </a:p>
        </p:txBody>
      </p:sp>
      <p:sp>
        <p:nvSpPr>
          <p:cNvPr id="3" name="Subtitle 2">
            <a:extLst>
              <a:ext uri="{FF2B5EF4-FFF2-40B4-BE49-F238E27FC236}">
                <a16:creationId xmlns:a16="http://schemas.microsoft.com/office/drawing/2014/main" id="{51D48F05-4A8E-5952-D626-15F52C02E4E0}"/>
              </a:ext>
            </a:extLst>
          </p:cNvPr>
          <p:cNvSpPr>
            <a:spLocks noGrp="1"/>
          </p:cNvSpPr>
          <p:nvPr>
            <p:ph type="subTitle" idx="1"/>
          </p:nvPr>
        </p:nvSpPr>
        <p:spPr>
          <a:xfrm>
            <a:off x="1439333" y="2734713"/>
            <a:ext cx="5190066" cy="2501940"/>
          </a:xfrm>
        </p:spPr>
        <p:txBody>
          <a:bodyPr>
            <a:normAutofit/>
          </a:bodyPr>
          <a:lstStyle/>
          <a:p>
            <a:endParaRPr lang="en-US" sz="2400" dirty="0"/>
          </a:p>
          <a:p>
            <a:endParaRPr lang="en-US" dirty="0"/>
          </a:p>
          <a:p>
            <a:endParaRPr lang="en-US" dirty="0"/>
          </a:p>
        </p:txBody>
      </p:sp>
      <p:pic>
        <p:nvPicPr>
          <p:cNvPr id="7" name="Picture 6" descr="A pattern of blue and black lines&#10;&#10;Description automatically generated">
            <a:extLst>
              <a:ext uri="{FF2B5EF4-FFF2-40B4-BE49-F238E27FC236}">
                <a16:creationId xmlns:a16="http://schemas.microsoft.com/office/drawing/2014/main" id="{CF0AE24E-C5C2-CC0B-4D91-97B603A0C51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24FAD902-8618-651D-5FA6-31B5EE90E23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35" y="408736"/>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6B893D9D-5BD6-4C19-0619-C4A10FBCA5C8}"/>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8" name="TextBox 7">
            <a:extLst>
              <a:ext uri="{FF2B5EF4-FFF2-40B4-BE49-F238E27FC236}">
                <a16:creationId xmlns:a16="http://schemas.microsoft.com/office/drawing/2014/main" id="{73199EF7-8247-0585-F5D3-DFC27B3F902D}"/>
              </a:ext>
            </a:extLst>
          </p:cNvPr>
          <p:cNvSpPr txBox="1"/>
          <p:nvPr/>
        </p:nvSpPr>
        <p:spPr>
          <a:xfrm>
            <a:off x="866192" y="2128110"/>
            <a:ext cx="8207477" cy="3108543"/>
          </a:xfrm>
          <a:prstGeom prst="rect">
            <a:avLst/>
          </a:prstGeom>
          <a:noFill/>
        </p:spPr>
        <p:txBody>
          <a:bodyPr wrap="square">
            <a:spAutoFit/>
          </a:bodyPr>
          <a:lstStyle/>
          <a:p>
            <a:pPr marL="457200" indent="-457200" algn="l">
              <a:buAutoNum type="arabicPeriod"/>
            </a:pPr>
            <a:r>
              <a:rPr lang="en-US" sz="2800" b="1" dirty="0">
                <a:latin typeface="Arial" panose="020B0604020202020204" pitchFamily="34" charset="0"/>
                <a:cs typeface="Arial" panose="020B0604020202020204" pitchFamily="34" charset="0"/>
              </a:rPr>
              <a:t>Language of the Proposed Charter</a:t>
            </a:r>
          </a:p>
          <a:p>
            <a:pPr marL="457200" indent="-457200" algn="l">
              <a:buAutoNum type="arabicPeriod"/>
            </a:pPr>
            <a:r>
              <a:rPr lang="en-US" sz="2800" b="1" dirty="0">
                <a:latin typeface="Arial" panose="020B0604020202020204" pitchFamily="34" charset="0"/>
                <a:cs typeface="Arial" panose="020B0604020202020204" pitchFamily="34" charset="0"/>
              </a:rPr>
              <a:t>Designate OC Register for Publication of Notices</a:t>
            </a:r>
          </a:p>
          <a:p>
            <a:pPr marL="457200" indent="-457200" algn="l">
              <a:buAutoNum type="arabicPeriod"/>
            </a:pPr>
            <a:r>
              <a:rPr lang="en-US" sz="2800" b="1" dirty="0">
                <a:latin typeface="Arial" panose="020B0604020202020204" pitchFamily="34" charset="0"/>
                <a:cs typeface="Arial" panose="020B0604020202020204" pitchFamily="34" charset="0"/>
              </a:rPr>
              <a:t>Communications Plan and Outreach Materials</a:t>
            </a:r>
          </a:p>
          <a:p>
            <a:pPr marL="457200" indent="-457200" algn="l">
              <a:buAutoNum type="arabicPeriod"/>
            </a:pPr>
            <a:r>
              <a:rPr lang="en-US" sz="2800" b="1" dirty="0">
                <a:latin typeface="Arial" panose="020B0604020202020204" pitchFamily="34" charset="0"/>
                <a:cs typeface="Arial" panose="020B0604020202020204" pitchFamily="34" charset="0"/>
              </a:rPr>
              <a:t>Authorize the City Manager to Engage a Survey Consultant and Outreach Consultant</a:t>
            </a:r>
          </a:p>
        </p:txBody>
      </p:sp>
    </p:spTree>
    <p:extLst>
      <p:ext uri="{BB962C8B-B14F-4D97-AF65-F5344CB8AC3E}">
        <p14:creationId xmlns:p14="http://schemas.microsoft.com/office/powerpoint/2010/main" val="1404173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3BAC-9854-CAD0-2796-35BFCA621E62}"/>
              </a:ext>
            </a:extLst>
          </p:cNvPr>
          <p:cNvSpPr>
            <a:spLocks noGrp="1"/>
          </p:cNvSpPr>
          <p:nvPr>
            <p:ph type="ctrTitle"/>
          </p:nvPr>
        </p:nvSpPr>
        <p:spPr>
          <a:xfrm>
            <a:off x="4969932" y="375326"/>
            <a:ext cx="6633112" cy="1370303"/>
          </a:xfrm>
        </p:spPr>
        <p:txBody>
          <a:bodyPr>
            <a:noAutofit/>
          </a:bodyPr>
          <a:lstStyle/>
          <a:p>
            <a:r>
              <a:rPr lang="en-US" sz="5000" dirty="0">
                <a:solidFill>
                  <a:schemeClr val="accent5"/>
                </a:solidFill>
                <a:latin typeface="Arial" panose="020B0604020202020204" pitchFamily="34" charset="0"/>
                <a:cs typeface="Arial" panose="020B0604020202020204" pitchFamily="34" charset="0"/>
              </a:rPr>
              <a:t>Language of the Proposed Charter</a:t>
            </a:r>
          </a:p>
        </p:txBody>
      </p:sp>
      <p:sp>
        <p:nvSpPr>
          <p:cNvPr id="3" name="Subtitle 2">
            <a:extLst>
              <a:ext uri="{FF2B5EF4-FFF2-40B4-BE49-F238E27FC236}">
                <a16:creationId xmlns:a16="http://schemas.microsoft.com/office/drawing/2014/main" id="{F502C620-1AC2-A37E-82CD-06F0DA75CA1D}"/>
              </a:ext>
            </a:extLst>
          </p:cNvPr>
          <p:cNvSpPr>
            <a:spLocks noGrp="1"/>
          </p:cNvSpPr>
          <p:nvPr>
            <p:ph type="subTitle" idx="1"/>
          </p:nvPr>
        </p:nvSpPr>
        <p:spPr>
          <a:xfrm>
            <a:off x="1439333" y="2576004"/>
            <a:ext cx="4656667" cy="2501940"/>
          </a:xfrm>
        </p:spPr>
        <p:txBody>
          <a:bodyPr>
            <a:normAutofit/>
          </a:bodyPr>
          <a:lstStyle/>
          <a:p>
            <a:endParaRPr lang="en-US" sz="2400" dirty="0"/>
          </a:p>
          <a:p>
            <a:endParaRPr lang="en-US" dirty="0"/>
          </a:p>
          <a:p>
            <a:endParaRPr lang="en-US" dirty="0"/>
          </a:p>
        </p:txBody>
      </p:sp>
      <p:pic>
        <p:nvPicPr>
          <p:cNvPr id="7" name="Picture 6"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6206200F-CE44-2632-C9F5-F210F59737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35" y="408736"/>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4" name="TextBox 3">
            <a:extLst>
              <a:ext uri="{FF2B5EF4-FFF2-40B4-BE49-F238E27FC236}">
                <a16:creationId xmlns:a16="http://schemas.microsoft.com/office/drawing/2014/main" id="{9F35E439-8593-482F-B156-E048D865E66D}"/>
              </a:ext>
            </a:extLst>
          </p:cNvPr>
          <p:cNvSpPr txBox="1"/>
          <p:nvPr/>
        </p:nvSpPr>
        <p:spPr>
          <a:xfrm>
            <a:off x="1395940" y="1952635"/>
            <a:ext cx="10207103" cy="4514056"/>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sz="2200" b="1" u="sng" dirty="0">
                <a:latin typeface="Arial" panose="020B0604020202020204" pitchFamily="34" charset="0"/>
                <a:cs typeface="Arial" panose="020B0604020202020204" pitchFamily="34" charset="0"/>
              </a:rPr>
              <a:t>Simple Charter </a:t>
            </a:r>
          </a:p>
          <a:p>
            <a:endParaRPr lang="en-US" sz="2200" dirty="0">
              <a:latin typeface="Arial" panose="020B0604020202020204" pitchFamily="34" charset="0"/>
              <a:cs typeface="Arial" panose="020B0604020202020204" pitchFamily="34" charset="0"/>
            </a:endParaRPr>
          </a:p>
          <a:p>
            <a:pPr>
              <a:spcAft>
                <a:spcPts val="800"/>
              </a:spcAft>
            </a:pPr>
            <a:r>
              <a:rPr lang="en-US" sz="2200" b="1" kern="100" dirty="0">
                <a:latin typeface="Arial" panose="020B0604020202020204" pitchFamily="34" charset="0"/>
                <a:ea typeface="Aptos" panose="020B0004020202020204" pitchFamily="34" charset="0"/>
                <a:cs typeface="Arial" panose="020B0604020202020204" pitchFamily="34" charset="0"/>
              </a:rPr>
              <a:t>[T]he [C]</a:t>
            </a:r>
            <a:r>
              <a:rPr lang="en-US" sz="2200" b="1" kern="100" dirty="0" err="1">
                <a:latin typeface="Arial" panose="020B0604020202020204" pitchFamily="34" charset="0"/>
                <a:ea typeface="Aptos" panose="020B0004020202020204" pitchFamily="34" charset="0"/>
                <a:cs typeface="Arial" panose="020B0604020202020204" pitchFamily="34" charset="0"/>
              </a:rPr>
              <a:t>ity</a:t>
            </a:r>
            <a:r>
              <a:rPr lang="en-US" sz="2200" b="1" kern="100" dirty="0">
                <a:latin typeface="Arial" panose="020B0604020202020204" pitchFamily="34" charset="0"/>
                <a:ea typeface="Aptos" panose="020B0004020202020204" pitchFamily="34" charset="0"/>
                <a:cs typeface="Arial" panose="020B0604020202020204" pitchFamily="34" charset="0"/>
              </a:rPr>
              <a:t> [of Fountain Valley, governed under this charter,] … may make and enforce all ordinances and regulations in respect to municipal affairs, subject only to restrictions and limitations provided in [this] charter[,] and in respect to other matters [the City of Fountain Valley] shall be subject to general laws.</a:t>
            </a:r>
            <a:r>
              <a:rPr lang="en-US" sz="2200" kern="100" dirty="0">
                <a:latin typeface="Arial" panose="020B0604020202020204" pitchFamily="34" charset="0"/>
                <a:ea typeface="Aptos" panose="020B0004020202020204" pitchFamily="34" charset="0"/>
                <a:cs typeface="Arial" panose="020B0604020202020204" pitchFamily="34" charset="0"/>
              </a:rPr>
              <a:t> </a:t>
            </a:r>
          </a:p>
          <a:p>
            <a:pPr>
              <a:spcAft>
                <a:spcPts val="800"/>
              </a:spcAft>
            </a:pPr>
            <a:r>
              <a:rPr lang="en-US" sz="2200" b="1" kern="100" dirty="0">
                <a:latin typeface="Arial" panose="020B0604020202020204" pitchFamily="34" charset="0"/>
                <a:ea typeface="Aptos" panose="020B0004020202020204" pitchFamily="34" charset="0"/>
                <a:cs typeface="Arial" panose="020B0604020202020204" pitchFamily="34" charset="0"/>
              </a:rPr>
              <a:t>The City of Fountain Valley hereby avails itself of the full charter power provided by the California Constitution. Any city ordinance or regulation regarding a municipal affair will govern over the general law of the state.</a:t>
            </a:r>
            <a:endParaRPr lang="en-US" sz="2200" kern="100" dirty="0">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47540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B9CF4-9824-B657-C514-6BA7734F1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86D5C-6208-282E-C0D7-D36C28C40BD5}"/>
              </a:ext>
            </a:extLst>
          </p:cNvPr>
          <p:cNvSpPr>
            <a:spLocks noGrp="1"/>
          </p:cNvSpPr>
          <p:nvPr>
            <p:ph type="ctrTitle"/>
          </p:nvPr>
        </p:nvSpPr>
        <p:spPr>
          <a:xfrm>
            <a:off x="4969932" y="375326"/>
            <a:ext cx="6633112" cy="1370303"/>
          </a:xfrm>
        </p:spPr>
        <p:txBody>
          <a:bodyPr>
            <a:noAutofit/>
          </a:bodyPr>
          <a:lstStyle/>
          <a:p>
            <a:r>
              <a:rPr lang="en-US" sz="5000" dirty="0">
                <a:solidFill>
                  <a:schemeClr val="accent5"/>
                </a:solidFill>
                <a:latin typeface="Arial" panose="020B0604020202020204" pitchFamily="34" charset="0"/>
                <a:cs typeface="Arial" panose="020B0604020202020204" pitchFamily="34" charset="0"/>
              </a:rPr>
              <a:t>Language of the Proposed Charter</a:t>
            </a:r>
          </a:p>
        </p:txBody>
      </p:sp>
      <p:sp>
        <p:nvSpPr>
          <p:cNvPr id="3" name="Subtitle 2">
            <a:extLst>
              <a:ext uri="{FF2B5EF4-FFF2-40B4-BE49-F238E27FC236}">
                <a16:creationId xmlns:a16="http://schemas.microsoft.com/office/drawing/2014/main" id="{5583878F-8A6B-CEC8-9A95-C0AA5721B021}"/>
              </a:ext>
            </a:extLst>
          </p:cNvPr>
          <p:cNvSpPr>
            <a:spLocks noGrp="1"/>
          </p:cNvSpPr>
          <p:nvPr>
            <p:ph type="subTitle" idx="1"/>
          </p:nvPr>
        </p:nvSpPr>
        <p:spPr>
          <a:xfrm>
            <a:off x="1439333" y="2576004"/>
            <a:ext cx="4656667" cy="2501940"/>
          </a:xfrm>
        </p:spPr>
        <p:txBody>
          <a:bodyPr>
            <a:normAutofit/>
          </a:bodyPr>
          <a:lstStyle/>
          <a:p>
            <a:endParaRPr lang="en-US" sz="2400" dirty="0"/>
          </a:p>
          <a:p>
            <a:endParaRPr lang="en-US" dirty="0"/>
          </a:p>
          <a:p>
            <a:endParaRPr lang="en-US" dirty="0"/>
          </a:p>
        </p:txBody>
      </p:sp>
      <p:pic>
        <p:nvPicPr>
          <p:cNvPr id="7" name="Picture 6" descr="A pattern of blue and black lines&#10;&#10;Description automatically generated">
            <a:extLst>
              <a:ext uri="{FF2B5EF4-FFF2-40B4-BE49-F238E27FC236}">
                <a16:creationId xmlns:a16="http://schemas.microsoft.com/office/drawing/2014/main" id="{651FAFAF-C250-5E6E-4A1E-B311FD29838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76302254-BB09-2277-9644-EAEA58B2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35" y="408736"/>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9A5AE373-A935-1296-7643-BC1205ADCF4C}"/>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4" name="TextBox 3">
            <a:extLst>
              <a:ext uri="{FF2B5EF4-FFF2-40B4-BE49-F238E27FC236}">
                <a16:creationId xmlns:a16="http://schemas.microsoft.com/office/drawing/2014/main" id="{DF8FBFD3-E7CE-BF72-19D3-78CB5E9B10C3}"/>
              </a:ext>
            </a:extLst>
          </p:cNvPr>
          <p:cNvSpPr txBox="1"/>
          <p:nvPr/>
        </p:nvSpPr>
        <p:spPr>
          <a:xfrm>
            <a:off x="1395941" y="1927922"/>
            <a:ext cx="10207103" cy="4708981"/>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sz="2800" b="1" u="sng" dirty="0">
                <a:latin typeface="Arial" panose="020B0604020202020204" pitchFamily="34" charset="0"/>
                <a:cs typeface="Arial" panose="020B0604020202020204" pitchFamily="34" charset="0"/>
              </a:rPr>
              <a:t>Simple+ Charter (Bellflower Example</a:t>
            </a:r>
          </a:p>
          <a:p>
            <a:r>
              <a:rPr lang="en-US" sz="2800" b="1" i="1" u="sng" dirty="0">
                <a:latin typeface="Arial" panose="020B0604020202020204" pitchFamily="34" charset="0"/>
                <a:cs typeface="Arial" panose="020B0604020202020204" pitchFamily="34" charset="0"/>
              </a:rPr>
              <a:t>See also </a:t>
            </a:r>
            <a:r>
              <a:rPr lang="en-US" sz="2800" b="1" u="sng" dirty="0">
                <a:latin typeface="Arial" panose="020B0604020202020204" pitchFamily="34" charset="0"/>
                <a:cs typeface="Arial" panose="020B0604020202020204" pitchFamily="34" charset="0"/>
              </a:rPr>
              <a:t>Council Member Bui Example) </a:t>
            </a:r>
          </a:p>
          <a:p>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Charter Authority</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Governance and Elections</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Revenue </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Intergovernmental Immunity</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Public Works </a:t>
            </a:r>
          </a:p>
          <a:p>
            <a:endParaRPr lang="en-US" sz="22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69761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03FA-800B-8CC2-5D9C-CB3C1DBE4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310C8-7B1D-F95D-E672-4D67E010B257}"/>
              </a:ext>
            </a:extLst>
          </p:cNvPr>
          <p:cNvSpPr>
            <a:spLocks noGrp="1"/>
          </p:cNvSpPr>
          <p:nvPr>
            <p:ph type="ctrTitle"/>
          </p:nvPr>
        </p:nvSpPr>
        <p:spPr>
          <a:xfrm>
            <a:off x="4969932" y="375326"/>
            <a:ext cx="6633112" cy="1370303"/>
          </a:xfrm>
        </p:spPr>
        <p:txBody>
          <a:bodyPr>
            <a:noAutofit/>
          </a:bodyPr>
          <a:lstStyle/>
          <a:p>
            <a:r>
              <a:rPr lang="en-US" sz="5000" dirty="0">
                <a:solidFill>
                  <a:schemeClr val="accent5"/>
                </a:solidFill>
                <a:latin typeface="Arial" panose="020B0604020202020204" pitchFamily="34" charset="0"/>
                <a:cs typeface="Arial" panose="020B0604020202020204" pitchFamily="34" charset="0"/>
              </a:rPr>
              <a:t>Language of the Proposed Charter</a:t>
            </a:r>
            <a:endParaRPr lang="en-US" sz="5000" dirty="0"/>
          </a:p>
        </p:txBody>
      </p:sp>
      <p:sp>
        <p:nvSpPr>
          <p:cNvPr id="3" name="Subtitle 2">
            <a:extLst>
              <a:ext uri="{FF2B5EF4-FFF2-40B4-BE49-F238E27FC236}">
                <a16:creationId xmlns:a16="http://schemas.microsoft.com/office/drawing/2014/main" id="{789D49A3-8CDB-C781-8130-02D9E083A5CE}"/>
              </a:ext>
            </a:extLst>
          </p:cNvPr>
          <p:cNvSpPr>
            <a:spLocks noGrp="1"/>
          </p:cNvSpPr>
          <p:nvPr>
            <p:ph type="subTitle" idx="1"/>
          </p:nvPr>
        </p:nvSpPr>
        <p:spPr>
          <a:xfrm>
            <a:off x="1439333" y="2576004"/>
            <a:ext cx="4656667" cy="2501940"/>
          </a:xfrm>
        </p:spPr>
        <p:txBody>
          <a:bodyPr>
            <a:normAutofit/>
          </a:bodyPr>
          <a:lstStyle/>
          <a:p>
            <a:endParaRPr lang="en-US" sz="2400" dirty="0"/>
          </a:p>
          <a:p>
            <a:endParaRPr lang="en-US" dirty="0"/>
          </a:p>
          <a:p>
            <a:endParaRPr lang="en-US" dirty="0"/>
          </a:p>
        </p:txBody>
      </p:sp>
      <p:pic>
        <p:nvPicPr>
          <p:cNvPr id="7" name="Picture 6" descr="A pattern of blue and black lines&#10;&#10;Description automatically generated">
            <a:extLst>
              <a:ext uri="{FF2B5EF4-FFF2-40B4-BE49-F238E27FC236}">
                <a16:creationId xmlns:a16="http://schemas.microsoft.com/office/drawing/2014/main" id="{37BF8095-B9F4-29FF-9AEE-756B81ED33F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251FCABD-ACC9-4D1C-926B-6563E201BA9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35" y="408736"/>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57D73127-5208-8ED6-12C1-B7369E5B223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4" name="TextBox 3">
            <a:extLst>
              <a:ext uri="{FF2B5EF4-FFF2-40B4-BE49-F238E27FC236}">
                <a16:creationId xmlns:a16="http://schemas.microsoft.com/office/drawing/2014/main" id="{B096689E-88D2-3991-6435-17905C1D894C}"/>
              </a:ext>
            </a:extLst>
          </p:cNvPr>
          <p:cNvSpPr txBox="1"/>
          <p:nvPr/>
        </p:nvSpPr>
        <p:spPr>
          <a:xfrm>
            <a:off x="1395940" y="1952635"/>
            <a:ext cx="10207103" cy="4185761"/>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sz="2200" b="1" u="sng" dirty="0"/>
          </a:p>
          <a:p>
            <a:r>
              <a:rPr lang="en-US" sz="2800" b="1" u="sng" dirty="0">
                <a:latin typeface="Arial" panose="020B0604020202020204" pitchFamily="34" charset="0"/>
                <a:cs typeface="Arial" panose="020B0604020202020204" pitchFamily="34" charset="0"/>
              </a:rPr>
              <a:t>Complex Charter </a:t>
            </a:r>
          </a:p>
          <a:p>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Lengthy Charter</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Covers Many Areas of Governance Structure</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Risky Because Once Approved, Revisions Require Voter Approval </a:t>
            </a:r>
          </a:p>
          <a:p>
            <a:pPr marL="342900" indent="-342900">
              <a:buFont typeface="Arial" panose="020B0604020202020204" pitchFamily="34" charset="0"/>
              <a:buChar char="•"/>
            </a:pPr>
            <a:endParaRPr lang="en-US" sz="22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05688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3BAC-9854-CAD0-2796-35BFCA621E62}"/>
              </a:ext>
            </a:extLst>
          </p:cNvPr>
          <p:cNvSpPr>
            <a:spLocks noGrp="1"/>
          </p:cNvSpPr>
          <p:nvPr>
            <p:ph type="ctrTitle"/>
          </p:nvPr>
        </p:nvSpPr>
        <p:spPr>
          <a:xfrm>
            <a:off x="3929449" y="375326"/>
            <a:ext cx="7673595" cy="1370303"/>
          </a:xfrm>
        </p:spPr>
        <p:txBody>
          <a:bodyPr>
            <a:noAutofit/>
          </a:bodyPr>
          <a:lstStyle/>
          <a:p>
            <a:r>
              <a:rPr lang="en-US" sz="5000" dirty="0">
                <a:solidFill>
                  <a:schemeClr val="accent5"/>
                </a:solidFill>
                <a:latin typeface="Arial" panose="020B0604020202020204" pitchFamily="34" charset="0"/>
                <a:cs typeface="Arial" panose="020B0604020202020204" pitchFamily="34" charset="0"/>
              </a:rPr>
              <a:t>Designate Newspaper for Notice Publication</a:t>
            </a:r>
          </a:p>
        </p:txBody>
      </p:sp>
      <p:sp>
        <p:nvSpPr>
          <p:cNvPr id="3" name="Subtitle 2">
            <a:extLst>
              <a:ext uri="{FF2B5EF4-FFF2-40B4-BE49-F238E27FC236}">
                <a16:creationId xmlns:a16="http://schemas.microsoft.com/office/drawing/2014/main" id="{F502C620-1AC2-A37E-82CD-06F0DA75CA1D}"/>
              </a:ext>
            </a:extLst>
          </p:cNvPr>
          <p:cNvSpPr>
            <a:spLocks noGrp="1"/>
          </p:cNvSpPr>
          <p:nvPr>
            <p:ph type="subTitle" idx="1"/>
          </p:nvPr>
        </p:nvSpPr>
        <p:spPr>
          <a:xfrm>
            <a:off x="1439333" y="2576004"/>
            <a:ext cx="4656667" cy="2501940"/>
          </a:xfrm>
        </p:spPr>
        <p:txBody>
          <a:bodyPr>
            <a:normAutofit/>
          </a:bodyPr>
          <a:lstStyle/>
          <a:p>
            <a:endParaRPr lang="en-US" sz="2400" dirty="0"/>
          </a:p>
          <a:p>
            <a:endParaRPr lang="en-US" dirty="0"/>
          </a:p>
          <a:p>
            <a:endParaRPr lang="en-US" dirty="0"/>
          </a:p>
        </p:txBody>
      </p:sp>
      <p:pic>
        <p:nvPicPr>
          <p:cNvPr id="7" name="Picture 6"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6206200F-CE44-2632-C9F5-F210F59737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35" y="408736"/>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4" name="TextBox 3">
            <a:extLst>
              <a:ext uri="{FF2B5EF4-FFF2-40B4-BE49-F238E27FC236}">
                <a16:creationId xmlns:a16="http://schemas.microsoft.com/office/drawing/2014/main" id="{9F35E439-8593-482F-B156-E048D865E66D}"/>
              </a:ext>
            </a:extLst>
          </p:cNvPr>
          <p:cNvSpPr txBox="1"/>
          <p:nvPr/>
        </p:nvSpPr>
        <p:spPr>
          <a:xfrm>
            <a:off x="1395940" y="1952635"/>
            <a:ext cx="10207103" cy="3293209"/>
          </a:xfrm>
          <a:prstGeom prst="rect">
            <a:avLst/>
          </a:prstGeom>
          <a:noFill/>
        </p:spPr>
        <p:txBody>
          <a:bodyPr wrap="square" rtlCol="0">
            <a:spAutoFit/>
          </a:bodyPr>
          <a:lstStyle/>
          <a:p>
            <a:pPr marL="285750" indent="-285750">
              <a:buFont typeface="Arial" panose="020B0604020202020204" pitchFamily="34" charset="0"/>
              <a:buChar char="•"/>
            </a:pPr>
            <a:r>
              <a:rPr lang="en-US" sz="2600" b="1" dirty="0">
                <a:latin typeface="Arial" panose="020B0604020202020204" pitchFamily="34" charset="0"/>
                <a:cs typeface="Arial" panose="020B0604020202020204" pitchFamily="34" charset="0"/>
              </a:rPr>
              <a:t>“Notice of the public hearings shall be given by publication … in a newspaper designated by the governing body and circulated throughout the city”[.] (Gov. Code 34458(b).) </a:t>
            </a:r>
          </a:p>
          <a:p>
            <a:pPr marL="285750" indent="-285750">
              <a:buFont typeface="Arial" panose="020B0604020202020204" pitchFamily="34" charset="0"/>
              <a:buChar char="•"/>
            </a:pPr>
            <a:r>
              <a:rPr lang="en-US" sz="2600" b="1" dirty="0">
                <a:latin typeface="Arial" panose="020B0604020202020204" pitchFamily="34" charset="0"/>
                <a:cs typeface="Arial" panose="020B0604020202020204" pitchFamily="34" charset="0"/>
              </a:rPr>
              <a:t>The Orange County Register is a newspaper circulated throughout the City. </a:t>
            </a:r>
          </a:p>
          <a:p>
            <a:pPr marL="285750" indent="-285750">
              <a:buFont typeface="Arial" panose="020B0604020202020204" pitchFamily="34" charset="0"/>
              <a:buChar char="•"/>
            </a:pPr>
            <a:r>
              <a:rPr lang="en-US" sz="2600" b="1" dirty="0">
                <a:latin typeface="Arial" panose="020B0604020202020204" pitchFamily="34" charset="0"/>
                <a:cs typeface="Arial" panose="020B0604020202020204" pitchFamily="34" charset="0"/>
              </a:rPr>
              <a:t>Staff Recommends Council “designate” the Orange County Register as the newspaper for publication of public hearing notices. </a:t>
            </a:r>
          </a:p>
        </p:txBody>
      </p:sp>
    </p:spTree>
    <p:extLst>
      <p:ext uri="{BB962C8B-B14F-4D97-AF65-F5344CB8AC3E}">
        <p14:creationId xmlns:p14="http://schemas.microsoft.com/office/powerpoint/2010/main" val="347446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California Charter Cities Today</a:t>
            </a:r>
            <a:endParaRPr lang="en-US" sz="3600" dirty="0"/>
          </a:p>
        </p:txBody>
      </p:sp>
      <p:sp>
        <p:nvSpPr>
          <p:cNvPr id="3" name="Text 1"/>
          <p:cNvSpPr/>
          <p:nvPr/>
        </p:nvSpPr>
        <p:spPr>
          <a:xfrm>
            <a:off x="1219200" y="1666180"/>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b="1" dirty="0">
                <a:solidFill>
                  <a:srgbClr val="0284C7"/>
                </a:solidFill>
                <a:latin typeface="Arial" pitchFamily="34" charset="0"/>
                <a:ea typeface="Arial" pitchFamily="34" charset="-122"/>
                <a:cs typeface="Arial" pitchFamily="34" charset="-120"/>
              </a:rPr>
              <a:t>121 of 482 California cities</a:t>
            </a:r>
            <a:r>
              <a:rPr lang="en-US" dirty="0">
                <a:solidFill>
                  <a:srgbClr val="475569"/>
                </a:solidFill>
                <a:latin typeface="Arial" pitchFamily="34" charset="0"/>
                <a:ea typeface="Arial" pitchFamily="34" charset="-122"/>
                <a:cs typeface="Arial" pitchFamily="34" charset="-120"/>
              </a:rPr>
              <a:t> are charter cities (~25%)</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Examples: Los Angeles, Long Beach, San Francisco, Oakland, Berkeley</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Local examples: Downey, Cerritos, Whittier, </a:t>
            </a:r>
            <a:r>
              <a:rPr lang="en-US" dirty="0">
                <a:solidFill>
                  <a:srgbClr val="475569"/>
                </a:solidFill>
                <a:latin typeface="Arial" pitchFamily="34" charset="0"/>
                <a:cs typeface="Arial" pitchFamily="34" charset="-120"/>
              </a:rPr>
              <a:t>Signal Hill, Los Alamitos, Anaheim, Irvine, Newport Beach, Huntington Beach, Buena Park, Cypress, Irvine, Newport Beach, Placentia, Santa Ana, and Seal Beach</a:t>
            </a:r>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Bellflower became charter city in 2024 (Measure B: 77.7% approval)</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93BAC-9854-CAD0-2796-35BFCA621E62}"/>
              </a:ext>
            </a:extLst>
          </p:cNvPr>
          <p:cNvSpPr>
            <a:spLocks noGrp="1"/>
          </p:cNvSpPr>
          <p:nvPr>
            <p:ph type="ctrTitle"/>
          </p:nvPr>
        </p:nvSpPr>
        <p:spPr>
          <a:xfrm>
            <a:off x="4969932" y="375326"/>
            <a:ext cx="6633112" cy="1370303"/>
          </a:xfrm>
        </p:spPr>
        <p:txBody>
          <a:bodyPr>
            <a:normAutofit/>
          </a:bodyPr>
          <a:lstStyle/>
          <a:p>
            <a:r>
              <a:rPr lang="en-US" sz="5000" dirty="0">
                <a:solidFill>
                  <a:schemeClr val="accent5"/>
                </a:solidFill>
                <a:latin typeface="Arial" panose="020B0604020202020204" pitchFamily="34" charset="0"/>
                <a:cs typeface="Arial" panose="020B0604020202020204" pitchFamily="34" charset="0"/>
              </a:rPr>
              <a:t>Communications Plan</a:t>
            </a:r>
          </a:p>
        </p:txBody>
      </p:sp>
      <p:sp>
        <p:nvSpPr>
          <p:cNvPr id="3" name="Subtitle 2">
            <a:extLst>
              <a:ext uri="{FF2B5EF4-FFF2-40B4-BE49-F238E27FC236}">
                <a16:creationId xmlns:a16="http://schemas.microsoft.com/office/drawing/2014/main" id="{F502C620-1AC2-A37E-82CD-06F0DA75CA1D}"/>
              </a:ext>
            </a:extLst>
          </p:cNvPr>
          <p:cNvSpPr>
            <a:spLocks noGrp="1"/>
          </p:cNvSpPr>
          <p:nvPr>
            <p:ph type="subTitle" idx="1"/>
          </p:nvPr>
        </p:nvSpPr>
        <p:spPr>
          <a:xfrm>
            <a:off x="1439333" y="2162432"/>
            <a:ext cx="10108056" cy="3620530"/>
          </a:xfrm>
        </p:spPr>
        <p:txBody>
          <a:bodyPr>
            <a:normAutofit fontScale="25000" lnSpcReduction="20000"/>
          </a:bodyPr>
          <a:lstStyle/>
          <a:p>
            <a:pPr algn="l"/>
            <a:r>
              <a:rPr lang="en-US" sz="8000" b="1" u="sng" dirty="0">
                <a:latin typeface="Arial" panose="020B0604020202020204" pitchFamily="34" charset="0"/>
                <a:cs typeface="Arial" panose="020B0604020202020204" pitchFamily="34" charset="0"/>
              </a:rPr>
              <a:t>Proposed Future Outreach-Communications Plan and Outreach Materials</a:t>
            </a:r>
          </a:p>
          <a:p>
            <a:pPr algn="l"/>
            <a:endParaRPr lang="en-US" sz="8000" dirty="0">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n-US" sz="8000" b="1" dirty="0">
                <a:latin typeface="Arial" panose="020B0604020202020204" pitchFamily="34" charset="0"/>
                <a:cs typeface="Arial" panose="020B0604020202020204" pitchFamily="34" charset="0"/>
              </a:rPr>
              <a:t>Mailers: </a:t>
            </a:r>
            <a:r>
              <a:rPr lang="en-US" sz="8000" b="1" dirty="0" err="1">
                <a:latin typeface="Arial" panose="020B0604020202020204" pitchFamily="34" charset="0"/>
                <a:cs typeface="Arial" panose="020B0604020202020204" pitchFamily="34" charset="0"/>
              </a:rPr>
              <a:t>InfoSend</a:t>
            </a:r>
            <a:r>
              <a:rPr lang="en-US" sz="8000" b="1" dirty="0">
                <a:latin typeface="Arial" panose="020B0604020202020204" pitchFamily="34" charset="0"/>
                <a:cs typeface="Arial" panose="020B0604020202020204" pitchFamily="34" charset="0"/>
              </a:rPr>
              <a:t> citywide or utility billing </a:t>
            </a:r>
          </a:p>
          <a:p>
            <a:pPr marL="342900" lvl="0" indent="-342900" algn="l">
              <a:buFont typeface="Arial" panose="020B0604020202020204" pitchFamily="34" charset="0"/>
              <a:buChar char="•"/>
            </a:pPr>
            <a:r>
              <a:rPr lang="en-US" sz="8000" b="1" dirty="0">
                <a:latin typeface="Arial" panose="020B0604020202020204" pitchFamily="34" charset="0"/>
                <a:cs typeface="Arial" panose="020B0604020202020204" pitchFamily="34" charset="0"/>
              </a:rPr>
              <a:t>Media: Fountain Valley Living Magazine &amp; OC Register</a:t>
            </a:r>
          </a:p>
          <a:p>
            <a:pPr marL="342900" lvl="0" indent="-342900" algn="l">
              <a:buFont typeface="Arial" panose="020B0604020202020204" pitchFamily="34" charset="0"/>
              <a:buChar char="•"/>
            </a:pPr>
            <a:r>
              <a:rPr lang="en-US" sz="7600" b="1" dirty="0">
                <a:latin typeface="Arial" panose="020B0604020202020204" pitchFamily="34" charset="0"/>
                <a:cs typeface="Arial" panose="020B0604020202020204" pitchFamily="34" charset="0"/>
              </a:rPr>
              <a:t>City events (6 events)</a:t>
            </a:r>
          </a:p>
          <a:p>
            <a:pPr marL="1257300" lvl="2" indent="-342900" algn="l">
              <a:buFont typeface="Arial" panose="020B0604020202020204" pitchFamily="34" charset="0"/>
              <a:buChar char="•"/>
            </a:pPr>
            <a:r>
              <a:rPr lang="en-US" sz="6600" b="1" dirty="0">
                <a:latin typeface="Arial" panose="020B0604020202020204" pitchFamily="34" charset="0"/>
                <a:cs typeface="Arial" panose="020B0604020202020204" pitchFamily="34" charset="0"/>
              </a:rPr>
              <a:t>Summerfest (6/18 and 6/19)</a:t>
            </a:r>
          </a:p>
          <a:p>
            <a:pPr marL="1257300" lvl="2" indent="-342900" algn="l">
              <a:buFont typeface="Arial" panose="020B0604020202020204" pitchFamily="34" charset="0"/>
              <a:buChar char="•"/>
            </a:pPr>
            <a:r>
              <a:rPr lang="en-US" sz="6800" b="1" dirty="0">
                <a:latin typeface="Arial" panose="020B0604020202020204" pitchFamily="34" charset="0"/>
                <a:cs typeface="Arial" panose="020B0604020202020204" pitchFamily="34" charset="0"/>
              </a:rPr>
              <a:t>Concerts in the park (2) – 7/9 and 7/16</a:t>
            </a:r>
          </a:p>
          <a:p>
            <a:pPr marL="1257300" lvl="2" indent="-342900" algn="l">
              <a:buFont typeface="Arial" panose="020B0604020202020204" pitchFamily="34" charset="0"/>
              <a:buChar char="•"/>
            </a:pPr>
            <a:r>
              <a:rPr lang="en-US" sz="6800" b="1" dirty="0">
                <a:latin typeface="Arial" panose="020B0604020202020204" pitchFamily="34" charset="0"/>
                <a:cs typeface="Arial" panose="020B0604020202020204" pitchFamily="34" charset="0"/>
              </a:rPr>
              <a:t>Great FV Campout (8/2)</a:t>
            </a:r>
          </a:p>
          <a:p>
            <a:pPr marL="1257300" lvl="2" indent="-342900" algn="l">
              <a:buFont typeface="Arial" panose="020B0604020202020204" pitchFamily="34" charset="0"/>
              <a:buChar char="•"/>
            </a:pPr>
            <a:r>
              <a:rPr lang="en-US" sz="6800" b="1" dirty="0">
                <a:latin typeface="Arial" panose="020B0604020202020204" pitchFamily="34" charset="0"/>
                <a:cs typeface="Arial" panose="020B0604020202020204" pitchFamily="34" charset="0"/>
              </a:rPr>
              <a:t>Movie in the Park (8/14)</a:t>
            </a:r>
            <a:endParaRPr lang="en-US" sz="7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8000" b="1">
                <a:latin typeface="Arial" panose="020B0604020202020204" pitchFamily="34" charset="0"/>
                <a:cs typeface="Arial" panose="020B0604020202020204" pitchFamily="34" charset="0"/>
              </a:rPr>
              <a:t>Senior </a:t>
            </a:r>
            <a:r>
              <a:rPr lang="en-US" sz="8000" b="1" dirty="0">
                <a:latin typeface="Arial" panose="020B0604020202020204" pitchFamily="34" charset="0"/>
                <a:cs typeface="Arial" panose="020B0604020202020204" pitchFamily="34" charset="0"/>
              </a:rPr>
              <a:t>apartments, nonprofits</a:t>
            </a:r>
            <a:r>
              <a:rPr lang="en-US" sz="8000" b="1">
                <a:latin typeface="Arial" panose="020B0604020202020204" pitchFamily="34" charset="0"/>
                <a:cs typeface="Arial" panose="020B0604020202020204" pitchFamily="34" charset="0"/>
              </a:rPr>
              <a:t>, parks (12-15) </a:t>
            </a:r>
            <a:endParaRPr lang="en-US" sz="8800" b="1" dirty="0">
              <a:latin typeface="Arial" panose="020B0604020202020204" pitchFamily="34" charset="0"/>
              <a:cs typeface="Arial" panose="020B0604020202020204" pitchFamily="34" charset="0"/>
            </a:endParaRPr>
          </a:p>
          <a:p>
            <a:pPr marL="342900" lvl="0" indent="-342900" algn="l">
              <a:buFont typeface="Arial" panose="020B0604020202020204" pitchFamily="34" charset="0"/>
              <a:buChar char="•"/>
            </a:pPr>
            <a:r>
              <a:rPr lang="en-US" sz="8000" b="1" dirty="0">
                <a:latin typeface="Arial" panose="020B0604020202020204" pitchFamily="34" charset="0"/>
                <a:cs typeface="Arial" panose="020B0604020202020204" pitchFamily="34" charset="0"/>
              </a:rPr>
              <a:t>Languages: Spanish &amp; Vietnamese interpreters available</a:t>
            </a:r>
          </a:p>
          <a:p>
            <a:endParaRPr lang="en-US" dirty="0"/>
          </a:p>
        </p:txBody>
      </p:sp>
      <p:pic>
        <p:nvPicPr>
          <p:cNvPr id="7" name="Picture 6"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6206200F-CE44-2632-C9F5-F210F59737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4502" y="396454"/>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64543D26-6BA7-EBFD-5135-5447FD5100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4" name="TextBox 3">
            <a:extLst>
              <a:ext uri="{FF2B5EF4-FFF2-40B4-BE49-F238E27FC236}">
                <a16:creationId xmlns:a16="http://schemas.microsoft.com/office/drawing/2014/main" id="{9F35E439-8593-482F-B156-E048D865E66D}"/>
              </a:ext>
            </a:extLst>
          </p:cNvPr>
          <p:cNvSpPr txBox="1"/>
          <p:nvPr/>
        </p:nvSpPr>
        <p:spPr>
          <a:xfrm>
            <a:off x="1395941" y="1952635"/>
            <a:ext cx="7959726"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7819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33AE-69FD-8F3A-B5A4-AC801FCBD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41865-83E2-9160-DD52-CD3AA06C43CE}"/>
              </a:ext>
            </a:extLst>
          </p:cNvPr>
          <p:cNvSpPr>
            <a:spLocks noGrp="1"/>
          </p:cNvSpPr>
          <p:nvPr>
            <p:ph type="ctrTitle"/>
          </p:nvPr>
        </p:nvSpPr>
        <p:spPr>
          <a:xfrm>
            <a:off x="5297805" y="322650"/>
            <a:ext cx="6633112" cy="866510"/>
          </a:xfrm>
        </p:spPr>
        <p:txBody>
          <a:bodyPr>
            <a:normAutofit/>
          </a:bodyPr>
          <a:lstStyle/>
          <a:p>
            <a:r>
              <a:rPr lang="en-US" sz="5000" dirty="0">
                <a:solidFill>
                  <a:schemeClr val="accent5"/>
                </a:solidFill>
                <a:latin typeface="Arial" panose="020B0604020202020204" pitchFamily="34" charset="0"/>
                <a:cs typeface="Arial" panose="020B0604020202020204" pitchFamily="34" charset="0"/>
              </a:rPr>
              <a:t>Outreach Materials</a:t>
            </a:r>
          </a:p>
        </p:txBody>
      </p:sp>
      <p:sp>
        <p:nvSpPr>
          <p:cNvPr id="3" name="Subtitle 2">
            <a:extLst>
              <a:ext uri="{FF2B5EF4-FFF2-40B4-BE49-F238E27FC236}">
                <a16:creationId xmlns:a16="http://schemas.microsoft.com/office/drawing/2014/main" id="{C2A29F88-E5F6-9E11-9883-569EFE61D51F}"/>
              </a:ext>
            </a:extLst>
          </p:cNvPr>
          <p:cNvSpPr>
            <a:spLocks noGrp="1"/>
          </p:cNvSpPr>
          <p:nvPr>
            <p:ph type="subTitle" idx="1"/>
          </p:nvPr>
        </p:nvSpPr>
        <p:spPr>
          <a:xfrm>
            <a:off x="1439333" y="2576004"/>
            <a:ext cx="10108056" cy="2501940"/>
          </a:xfrm>
        </p:spPr>
        <p:txBody>
          <a:bodyPr>
            <a:normAutofit/>
          </a:bodyPr>
          <a:lstStyle/>
          <a:p>
            <a:endParaRPr lang="en-US" dirty="0"/>
          </a:p>
        </p:txBody>
      </p:sp>
      <p:pic>
        <p:nvPicPr>
          <p:cNvPr id="9" name="Picture 8" descr="A blue and black logo&#10;&#10;Description automatically generated">
            <a:extLst>
              <a:ext uri="{FF2B5EF4-FFF2-40B4-BE49-F238E27FC236}">
                <a16:creationId xmlns:a16="http://schemas.microsoft.com/office/drawing/2014/main" id="{10F3E258-F97B-5068-5BF5-3DB1724F25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4502" y="396454"/>
            <a:ext cx="3478740" cy="1441192"/>
          </a:xfrm>
          <a:prstGeom prst="rect">
            <a:avLst/>
          </a:prstGeom>
        </p:spPr>
      </p:pic>
      <p:sp>
        <p:nvSpPr>
          <p:cNvPr id="4" name="TextBox 3">
            <a:extLst>
              <a:ext uri="{FF2B5EF4-FFF2-40B4-BE49-F238E27FC236}">
                <a16:creationId xmlns:a16="http://schemas.microsoft.com/office/drawing/2014/main" id="{6AA262F7-F28A-FB6B-0C90-D67331C29DA0}"/>
              </a:ext>
            </a:extLst>
          </p:cNvPr>
          <p:cNvSpPr txBox="1"/>
          <p:nvPr/>
        </p:nvSpPr>
        <p:spPr>
          <a:xfrm>
            <a:off x="1395941" y="1940278"/>
            <a:ext cx="7959726"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6E1D5E9-B6B4-6315-3BFB-DDFD1C3B6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97805" cy="6858000"/>
          </a:xfrm>
          <a:prstGeom prst="rect">
            <a:avLst/>
          </a:prstGeom>
        </p:spPr>
      </p:pic>
      <p:graphicFrame>
        <p:nvGraphicFramePr>
          <p:cNvPr id="8" name="Object 7">
            <a:extLst>
              <a:ext uri="{FF2B5EF4-FFF2-40B4-BE49-F238E27FC236}">
                <a16:creationId xmlns:a16="http://schemas.microsoft.com/office/drawing/2014/main" id="{BF9F56BB-E483-48C0-00D0-2BF5FD86B20D}"/>
              </a:ext>
            </a:extLst>
          </p:cNvPr>
          <p:cNvGraphicFramePr>
            <a:graphicFrameLocks noChangeAspect="1"/>
          </p:cNvGraphicFramePr>
          <p:nvPr>
            <p:extLst>
              <p:ext uri="{D42A27DB-BD31-4B8C-83A1-F6EECF244321}">
                <p14:modId xmlns:p14="http://schemas.microsoft.com/office/powerpoint/2010/main" val="3410693119"/>
              </p:ext>
            </p:extLst>
          </p:nvPr>
        </p:nvGraphicFramePr>
        <p:xfrm>
          <a:off x="6261865" y="1085921"/>
          <a:ext cx="4333745" cy="5608376"/>
        </p:xfrm>
        <a:graphic>
          <a:graphicData uri="http://schemas.openxmlformats.org/presentationml/2006/ole">
            <mc:AlternateContent xmlns:mc="http://schemas.openxmlformats.org/markup-compatibility/2006">
              <mc:Choice xmlns:v="urn:schemas-microsoft-com:vml" Requires="v">
                <p:oleObj name="Acrobat Document" r:id="rId4" imgW="3885902" imgH="5028805" progId="Acrobat.Document.DC">
                  <p:embed/>
                </p:oleObj>
              </mc:Choice>
              <mc:Fallback>
                <p:oleObj name="Acrobat Document" r:id="rId4" imgW="3885902" imgH="5028805" progId="Acrobat.Document.DC">
                  <p:embed/>
                  <p:pic>
                    <p:nvPicPr>
                      <p:cNvPr id="0" name=""/>
                      <p:cNvPicPr/>
                      <p:nvPr/>
                    </p:nvPicPr>
                    <p:blipFill>
                      <a:blip r:embed="rId5"/>
                      <a:stretch>
                        <a:fillRect/>
                      </a:stretch>
                    </p:blipFill>
                    <p:spPr>
                      <a:xfrm>
                        <a:off x="6261865" y="1085921"/>
                        <a:ext cx="4333745" cy="5608376"/>
                      </a:xfrm>
                      <a:prstGeom prst="rect">
                        <a:avLst/>
                      </a:prstGeom>
                    </p:spPr>
                  </p:pic>
                </p:oleObj>
              </mc:Fallback>
            </mc:AlternateContent>
          </a:graphicData>
        </a:graphic>
      </p:graphicFrame>
    </p:spTree>
    <p:extLst>
      <p:ext uri="{BB962C8B-B14F-4D97-AF65-F5344CB8AC3E}">
        <p14:creationId xmlns:p14="http://schemas.microsoft.com/office/powerpoint/2010/main" val="1894165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93C3C-CCC8-4B08-4B2E-F076EDCBF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27A8C-A70F-3BC9-202E-07A6507ACCE8}"/>
              </a:ext>
            </a:extLst>
          </p:cNvPr>
          <p:cNvSpPr>
            <a:spLocks noGrp="1"/>
          </p:cNvSpPr>
          <p:nvPr>
            <p:ph type="ctrTitle"/>
          </p:nvPr>
        </p:nvSpPr>
        <p:spPr>
          <a:xfrm>
            <a:off x="4969932" y="375326"/>
            <a:ext cx="6633112" cy="1370303"/>
          </a:xfrm>
        </p:spPr>
        <p:txBody>
          <a:bodyPr>
            <a:normAutofit fontScale="90000"/>
          </a:bodyPr>
          <a:lstStyle/>
          <a:p>
            <a:r>
              <a:rPr lang="en-US" sz="5000" dirty="0">
                <a:solidFill>
                  <a:schemeClr val="accent5"/>
                </a:solidFill>
                <a:latin typeface="Arial" panose="020B0604020202020204" pitchFamily="34" charset="0"/>
                <a:cs typeface="Arial" panose="020B0604020202020204" pitchFamily="34" charset="0"/>
              </a:rPr>
              <a:t>Survey and </a:t>
            </a:r>
            <a:r>
              <a:rPr lang="en-US" sz="5000">
                <a:solidFill>
                  <a:schemeClr val="accent5"/>
                </a:solidFill>
                <a:latin typeface="Arial" panose="020B0604020202020204" pitchFamily="34" charset="0"/>
                <a:cs typeface="Arial" panose="020B0604020202020204" pitchFamily="34" charset="0"/>
              </a:rPr>
              <a:t>Outreach Consultants</a:t>
            </a:r>
            <a:endParaRPr lang="en-US" sz="5000" dirty="0">
              <a:solidFill>
                <a:schemeClr val="accent5"/>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E2B3B23-F8CD-76DC-9213-187EB3246A8D}"/>
              </a:ext>
            </a:extLst>
          </p:cNvPr>
          <p:cNvSpPr>
            <a:spLocks noGrp="1"/>
          </p:cNvSpPr>
          <p:nvPr>
            <p:ph type="subTitle" idx="1"/>
          </p:nvPr>
        </p:nvSpPr>
        <p:spPr>
          <a:xfrm>
            <a:off x="1439333" y="2576004"/>
            <a:ext cx="10108056" cy="2501940"/>
          </a:xfrm>
        </p:spPr>
        <p:txBody>
          <a:bodyPr>
            <a:normAutofit/>
          </a:bodyPr>
          <a:lstStyle/>
          <a:p>
            <a:r>
              <a:rPr lang="en-US" b="1" dirty="0"/>
              <a:t>FM3 Survey </a:t>
            </a:r>
          </a:p>
          <a:p>
            <a:pPr marL="342900" indent="-342900" algn="l">
              <a:buFont typeface="Arial" panose="020B0604020202020204" pitchFamily="34" charset="0"/>
              <a:buChar char="•"/>
            </a:pPr>
            <a:r>
              <a:rPr lang="en-US" dirty="0"/>
              <a:t>Contact 400 residents</a:t>
            </a:r>
          </a:p>
          <a:p>
            <a:pPr marL="342900" indent="-342900" algn="l">
              <a:buFont typeface="Arial" panose="020B0604020202020204" pitchFamily="34" charset="0"/>
              <a:buChar char="•"/>
            </a:pPr>
            <a:r>
              <a:rPr lang="en-US" dirty="0"/>
              <a:t>Margin of error 5%</a:t>
            </a:r>
          </a:p>
          <a:p>
            <a:pPr marL="342900" indent="-342900" algn="l">
              <a:buFont typeface="Arial" panose="020B0604020202020204" pitchFamily="34" charset="0"/>
              <a:buChar char="•"/>
            </a:pPr>
            <a:r>
              <a:rPr lang="en-US" dirty="0"/>
              <a:t>15–20-minute survey</a:t>
            </a:r>
          </a:p>
          <a:p>
            <a:pPr marL="342900" indent="-342900">
              <a:buFontTx/>
              <a:buChar char="-"/>
            </a:pPr>
            <a:endParaRPr lang="en-US" dirty="0"/>
          </a:p>
          <a:p>
            <a:pPr marL="342900" indent="-342900">
              <a:buFontTx/>
              <a:buChar char="-"/>
            </a:pPr>
            <a:endParaRPr lang="en-US" dirty="0"/>
          </a:p>
          <a:p>
            <a:pPr marL="342900" indent="-342900">
              <a:buFontTx/>
              <a:buChar char="-"/>
            </a:pPr>
            <a:endParaRPr lang="en-US" dirty="0"/>
          </a:p>
        </p:txBody>
      </p:sp>
      <p:pic>
        <p:nvPicPr>
          <p:cNvPr id="7" name="Picture 6" descr="A pattern of blue and black lines&#10;&#10;Description automatically generated">
            <a:extLst>
              <a:ext uri="{FF2B5EF4-FFF2-40B4-BE49-F238E27FC236}">
                <a16:creationId xmlns:a16="http://schemas.microsoft.com/office/drawing/2014/main" id="{BB27D94E-7E0A-77ED-3FB8-1651EB137E8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8476" r="-82855" b="30189"/>
          <a:stretch/>
        </p:blipFill>
        <p:spPr>
          <a:xfrm>
            <a:off x="-42749" y="5676900"/>
            <a:ext cx="12192000" cy="1181100"/>
          </a:xfrm>
          <a:prstGeom prst="rect">
            <a:avLst/>
          </a:prstGeom>
        </p:spPr>
      </p:pic>
      <p:pic>
        <p:nvPicPr>
          <p:cNvPr id="9" name="Picture 8" descr="A blue and black logo&#10;&#10;Description automatically generated">
            <a:extLst>
              <a:ext uri="{FF2B5EF4-FFF2-40B4-BE49-F238E27FC236}">
                <a16:creationId xmlns:a16="http://schemas.microsoft.com/office/drawing/2014/main" id="{78782B7D-0F82-1C0E-478D-EBF58E2FC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4502" y="396454"/>
            <a:ext cx="3478740" cy="1441192"/>
          </a:xfrm>
          <a:prstGeom prst="rect">
            <a:avLst/>
          </a:prstGeom>
        </p:spPr>
      </p:pic>
      <p:pic>
        <p:nvPicPr>
          <p:cNvPr id="10" name="Picture 9" descr="A pattern of blue and black lines&#10;&#10;Description automatically generated">
            <a:extLst>
              <a:ext uri="{FF2B5EF4-FFF2-40B4-BE49-F238E27FC236}">
                <a16:creationId xmlns:a16="http://schemas.microsoft.com/office/drawing/2014/main" id="{E6916A3A-0FBC-28F7-0969-96FB7CECF3AE}"/>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642" t="28476" r="16286" b="30189"/>
          <a:stretch/>
        </p:blipFill>
        <p:spPr>
          <a:xfrm>
            <a:off x="6629399" y="5676900"/>
            <a:ext cx="5538787" cy="1181100"/>
          </a:xfrm>
          <a:prstGeom prst="rect">
            <a:avLst/>
          </a:prstGeom>
        </p:spPr>
      </p:pic>
      <p:sp>
        <p:nvSpPr>
          <p:cNvPr id="4" name="TextBox 3">
            <a:extLst>
              <a:ext uri="{FF2B5EF4-FFF2-40B4-BE49-F238E27FC236}">
                <a16:creationId xmlns:a16="http://schemas.microsoft.com/office/drawing/2014/main" id="{6F6699C5-FDFD-969C-DA70-0AFFBBA018F1}"/>
              </a:ext>
            </a:extLst>
          </p:cNvPr>
          <p:cNvSpPr txBox="1"/>
          <p:nvPr/>
        </p:nvSpPr>
        <p:spPr>
          <a:xfrm>
            <a:off x="1395941" y="1940278"/>
            <a:ext cx="7959726"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graphicFrame>
        <p:nvGraphicFramePr>
          <p:cNvPr id="8" name="Table 7">
            <a:extLst>
              <a:ext uri="{FF2B5EF4-FFF2-40B4-BE49-F238E27FC236}">
                <a16:creationId xmlns:a16="http://schemas.microsoft.com/office/drawing/2014/main" id="{789FCFB3-1A7C-EDEF-633A-5CD2FA7F5ECC}"/>
              </a:ext>
            </a:extLst>
          </p:cNvPr>
          <p:cNvGraphicFramePr>
            <a:graphicFrameLocks noGrp="1"/>
          </p:cNvGraphicFramePr>
          <p:nvPr>
            <p:extLst>
              <p:ext uri="{D42A27DB-BD31-4B8C-83A1-F6EECF244321}">
                <p14:modId xmlns:p14="http://schemas.microsoft.com/office/powerpoint/2010/main" val="224701782"/>
              </p:ext>
            </p:extLst>
          </p:nvPr>
        </p:nvGraphicFramePr>
        <p:xfrm>
          <a:off x="5578687" y="3054833"/>
          <a:ext cx="5173980" cy="1243838"/>
        </p:xfrm>
        <a:graphic>
          <a:graphicData uri="http://schemas.openxmlformats.org/drawingml/2006/table">
            <a:tbl>
              <a:tblPr firstRow="1" bandRow="1">
                <a:tableStyleId>{5C22544A-7EE6-4342-B048-85BDC9FD1C3A}</a:tableStyleId>
              </a:tblPr>
              <a:tblGrid>
                <a:gridCol w="2527300">
                  <a:extLst>
                    <a:ext uri="{9D8B030D-6E8A-4147-A177-3AD203B41FA5}">
                      <a16:colId xmlns:a16="http://schemas.microsoft.com/office/drawing/2014/main" val="4054764577"/>
                    </a:ext>
                  </a:extLst>
                </a:gridCol>
                <a:gridCol w="1323340">
                  <a:extLst>
                    <a:ext uri="{9D8B030D-6E8A-4147-A177-3AD203B41FA5}">
                      <a16:colId xmlns:a16="http://schemas.microsoft.com/office/drawing/2014/main" val="2353038090"/>
                    </a:ext>
                  </a:extLst>
                </a:gridCol>
                <a:gridCol w="1323340">
                  <a:extLst>
                    <a:ext uri="{9D8B030D-6E8A-4147-A177-3AD203B41FA5}">
                      <a16:colId xmlns:a16="http://schemas.microsoft.com/office/drawing/2014/main" val="1074312673"/>
                    </a:ext>
                  </a:extLst>
                </a:gridCol>
              </a:tblGrid>
              <a:tr h="214630">
                <a:tc rowSpan="2">
                  <a:txBody>
                    <a:bodyPr/>
                    <a:lstStyle/>
                    <a:p>
                      <a:pPr marL="0" marR="0" algn="ctr">
                        <a:lnSpc>
                          <a:spcPct val="115000"/>
                        </a:lnSpc>
                        <a:spcAft>
                          <a:spcPts val="1000"/>
                        </a:spcAft>
                        <a:buNone/>
                      </a:pPr>
                      <a:r>
                        <a:rPr lang="en-US" sz="1100" dirty="0">
                          <a:effectLst/>
                        </a:rPr>
                        <a:t>Languages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a:lnSpc>
                          <a:spcPct val="115000"/>
                        </a:lnSpc>
                        <a:spcAft>
                          <a:spcPts val="1000"/>
                        </a:spcAft>
                        <a:buNone/>
                      </a:pPr>
                      <a:r>
                        <a:rPr lang="en-US" sz="1100">
                          <a:effectLst/>
                        </a:rPr>
                        <a:t>Survey Length</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361496985"/>
                  </a:ext>
                </a:extLst>
              </a:tr>
              <a:tr h="114300">
                <a:tc vMerge="1">
                  <a:txBody>
                    <a:bodyPr/>
                    <a:lstStyle/>
                    <a:p>
                      <a:endParaRPr lang="en-US"/>
                    </a:p>
                  </a:txBody>
                  <a:tcPr/>
                </a:tc>
                <a:tc>
                  <a:txBody>
                    <a:bodyPr/>
                    <a:lstStyle/>
                    <a:p>
                      <a:pPr marL="0" marR="0" algn="ctr">
                        <a:lnSpc>
                          <a:spcPct val="115000"/>
                        </a:lnSpc>
                        <a:spcAft>
                          <a:spcPts val="1000"/>
                        </a:spcAft>
                        <a:buNone/>
                      </a:pPr>
                      <a:r>
                        <a:rPr lang="en-US" sz="1100">
                          <a:effectLst/>
                        </a:rPr>
                        <a:t>15 minutes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100">
                          <a:effectLst/>
                        </a:rPr>
                        <a:t>20 minutes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648014"/>
                  </a:ext>
                </a:extLst>
              </a:tr>
              <a:tr h="429895">
                <a:tc>
                  <a:txBody>
                    <a:bodyPr/>
                    <a:lstStyle/>
                    <a:p>
                      <a:pPr marL="0" marR="0" algn="ctr">
                        <a:lnSpc>
                          <a:spcPct val="115000"/>
                        </a:lnSpc>
                        <a:spcAft>
                          <a:spcPts val="1000"/>
                        </a:spcAft>
                        <a:buNone/>
                      </a:pPr>
                      <a:r>
                        <a:rPr lang="en-US" sz="1100">
                          <a:effectLst/>
                        </a:rPr>
                        <a:t>English, Spanish and Vietnamese by phone; English online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100">
                          <a:effectLst/>
                        </a:rPr>
                        <a:t>$31,500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100">
                          <a:effectLst/>
                        </a:rPr>
                        <a:t>$35,000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3077283"/>
                  </a:ext>
                </a:extLst>
              </a:tr>
              <a:tr h="417830">
                <a:tc>
                  <a:txBody>
                    <a:bodyPr/>
                    <a:lstStyle/>
                    <a:p>
                      <a:pPr marL="0" marR="0" algn="ctr">
                        <a:lnSpc>
                          <a:spcPct val="115000"/>
                        </a:lnSpc>
                        <a:spcAft>
                          <a:spcPts val="1000"/>
                        </a:spcAft>
                        <a:buNone/>
                      </a:pPr>
                      <a:r>
                        <a:rPr lang="en-US" sz="1100">
                          <a:effectLst/>
                        </a:rPr>
                        <a:t>English, Spanish and Vietnamese by phone and online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100">
                          <a:effectLst/>
                        </a:rPr>
                        <a:t>$32,750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buNone/>
                      </a:pPr>
                      <a:r>
                        <a:rPr lang="en-US" sz="1100" dirty="0">
                          <a:effectLst/>
                        </a:rPr>
                        <a:t>$36,500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463466"/>
                  </a:ext>
                </a:extLst>
              </a:tr>
            </a:tbl>
          </a:graphicData>
        </a:graphic>
      </p:graphicFrame>
    </p:spTree>
    <p:extLst>
      <p:ext uri="{BB962C8B-B14F-4D97-AF65-F5344CB8AC3E}">
        <p14:creationId xmlns:p14="http://schemas.microsoft.com/office/powerpoint/2010/main" val="284467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Core Municipal Affairs</a:t>
            </a:r>
            <a:endParaRPr lang="en-US" sz="3600" dirty="0"/>
          </a:p>
        </p:txBody>
      </p:sp>
      <p:sp>
        <p:nvSpPr>
          <p:cNvPr id="3" name="Text 1"/>
          <p:cNvSpPr/>
          <p:nvPr/>
        </p:nvSpPr>
        <p:spPr>
          <a:xfrm>
            <a:off x="812800" y="1666181"/>
            <a:ext cx="10777728" cy="319980"/>
          </a:xfrm>
          <a:prstGeom prst="rect">
            <a:avLst/>
          </a:prstGeom>
          <a:noFill/>
          <a:ln/>
        </p:spPr>
        <p:txBody>
          <a:bodyPr wrap="square" lIns="0" tIns="0" rIns="0" bIns="0" rtlCol="0" anchor="t"/>
          <a:lstStyle/>
          <a:p>
            <a:pPr>
              <a:lnSpc>
                <a:spcPts val="2520"/>
              </a:lnSpc>
            </a:pPr>
            <a:r>
              <a:rPr lang="en-US" dirty="0">
                <a:solidFill>
                  <a:srgbClr val="475569"/>
                </a:solidFill>
                <a:latin typeface="Arial" pitchFamily="34" charset="0"/>
                <a:ea typeface="Arial" pitchFamily="34" charset="-122"/>
                <a:cs typeface="Arial" pitchFamily="34" charset="-120"/>
              </a:rPr>
              <a:t>Charter cities have exclusive authority over four core areas:</a:t>
            </a:r>
            <a:endParaRPr lang="en-US" dirty="0"/>
          </a:p>
        </p:txBody>
      </p:sp>
      <p:sp>
        <p:nvSpPr>
          <p:cNvPr id="4" name="Text 2"/>
          <p:cNvSpPr/>
          <p:nvPr/>
        </p:nvSpPr>
        <p:spPr>
          <a:xfrm>
            <a:off x="1219200" y="2290961"/>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City police force and organization</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Sub-government of the city (structure, departments)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City elections and voting methods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Compensation and qualifications of city officials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Additional Municipal Affairs</a:t>
            </a:r>
            <a:endParaRPr lang="en-US" sz="3600" dirty="0"/>
          </a:p>
        </p:txBody>
      </p:sp>
      <p:sp>
        <p:nvSpPr>
          <p:cNvPr id="3" name="Text 1"/>
          <p:cNvSpPr/>
          <p:nvPr/>
        </p:nvSpPr>
        <p:spPr>
          <a:xfrm>
            <a:off x="1219200" y="1666180"/>
            <a:ext cx="10160000" cy="2666901"/>
          </a:xfrm>
          <a:prstGeom prst="rect">
            <a:avLst/>
          </a:prstGeom>
          <a:noFill/>
          <a:ln/>
        </p:spPr>
        <p:txBody>
          <a:bodyPr wrap="square" lIns="0" tIns="0" rIns="0" bIns="0" rtlCol="0" anchor="t"/>
          <a:lstStyle/>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How the city spends its tax dollars and fiscal control</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Municipal contracts and vendor selection</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Land use and zoning decisions (with exceptions)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Public works contracts and bidding procedures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Prevailing wage requirements (with limits)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Matters of Statewide Concern</a:t>
            </a:r>
            <a:endParaRPr lang="en-US" sz="3600" dirty="0"/>
          </a:p>
        </p:txBody>
      </p:sp>
      <p:sp>
        <p:nvSpPr>
          <p:cNvPr id="3" name="Text 1"/>
          <p:cNvSpPr/>
          <p:nvPr/>
        </p:nvSpPr>
        <p:spPr>
          <a:xfrm>
            <a:off x="812800" y="1666181"/>
            <a:ext cx="10777728" cy="319980"/>
          </a:xfrm>
          <a:prstGeom prst="rect">
            <a:avLst/>
          </a:prstGeom>
          <a:noFill/>
          <a:ln/>
        </p:spPr>
        <p:txBody>
          <a:bodyPr wrap="square" lIns="0" tIns="0" rIns="0" bIns="0" rtlCol="0" anchor="t"/>
          <a:lstStyle/>
          <a:p>
            <a:pPr>
              <a:lnSpc>
                <a:spcPts val="2520"/>
              </a:lnSpc>
            </a:pPr>
            <a:r>
              <a:rPr lang="en-US" dirty="0">
                <a:solidFill>
                  <a:srgbClr val="475569"/>
                </a:solidFill>
                <a:latin typeface="Arial" pitchFamily="34" charset="0"/>
                <a:ea typeface="Arial" pitchFamily="34" charset="-122"/>
                <a:cs typeface="Arial" pitchFamily="34" charset="-120"/>
              </a:rPr>
              <a:t>Charter cities cannot override state law on these issues:</a:t>
            </a:r>
            <a:endParaRPr lang="en-US" dirty="0"/>
          </a:p>
        </p:txBody>
      </p:sp>
      <p:sp>
        <p:nvSpPr>
          <p:cNvPr id="4" name="Text 2"/>
          <p:cNvSpPr/>
          <p:nvPr/>
        </p:nvSpPr>
        <p:spPr>
          <a:xfrm>
            <a:off x="1219200" y="2290962"/>
            <a:ext cx="10160000" cy="3230761"/>
          </a:xfrm>
          <a:prstGeom prst="rect">
            <a:avLst/>
          </a:prstGeom>
          <a:noFill/>
          <a:ln/>
        </p:spPr>
        <p:txBody>
          <a:bodyPr wrap="square" lIns="0" tIns="0" rIns="0" bIns="0" rtlCol="0" anchor="t"/>
          <a:lstStyle/>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School systems and education</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Traffic regulation and vehicle licensing</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Ralph M. Brown Act (open meetings)</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Meyers-Milias-Brown Act (labor)</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California Environmental Quality Act (CEQA)</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Eminent domain procedures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2800" y="812801"/>
            <a:ext cx="10777728" cy="548580"/>
          </a:xfrm>
          <a:prstGeom prst="rect">
            <a:avLst/>
          </a:prstGeom>
          <a:noFill/>
          <a:ln/>
        </p:spPr>
        <p:txBody>
          <a:bodyPr wrap="square" lIns="0" tIns="0" rIns="0" bIns="0" rtlCol="0" anchor="t"/>
          <a:lstStyle/>
          <a:p>
            <a:pPr>
              <a:lnSpc>
                <a:spcPts val="4320"/>
              </a:lnSpc>
            </a:pPr>
            <a:r>
              <a:rPr lang="en-US" sz="3600" b="1" dirty="0">
                <a:solidFill>
                  <a:srgbClr val="0284C7"/>
                </a:solidFill>
                <a:latin typeface="Arial" pitchFamily="34" charset="0"/>
                <a:ea typeface="Arial" pitchFamily="34" charset="-122"/>
                <a:cs typeface="Arial" pitchFamily="34" charset="-120"/>
              </a:rPr>
              <a:t>Key Litigation: Planning and Housing</a:t>
            </a:r>
            <a:endParaRPr lang="en-US" sz="3600" dirty="0"/>
          </a:p>
        </p:txBody>
      </p:sp>
      <p:sp>
        <p:nvSpPr>
          <p:cNvPr id="3" name="Text 1"/>
          <p:cNvSpPr/>
          <p:nvPr/>
        </p:nvSpPr>
        <p:spPr>
          <a:xfrm>
            <a:off x="812800" y="1666181"/>
            <a:ext cx="10777728" cy="319980"/>
          </a:xfrm>
          <a:prstGeom prst="rect">
            <a:avLst/>
          </a:prstGeom>
          <a:noFill/>
          <a:ln/>
        </p:spPr>
        <p:txBody>
          <a:bodyPr wrap="square" lIns="0" tIns="0" rIns="0" bIns="0" rtlCol="0" anchor="t"/>
          <a:lstStyle/>
          <a:p>
            <a:pPr>
              <a:lnSpc>
                <a:spcPts val="2520"/>
              </a:lnSpc>
            </a:pPr>
            <a:r>
              <a:rPr lang="en-US" dirty="0">
                <a:solidFill>
                  <a:srgbClr val="475569"/>
                </a:solidFill>
                <a:latin typeface="Arial" pitchFamily="34" charset="0"/>
                <a:ea typeface="Arial" pitchFamily="34" charset="-122"/>
                <a:cs typeface="Arial" pitchFamily="34" charset="-120"/>
              </a:rPr>
              <a:t>City of Redondo Beach, et al., v. Rob Bonta (2024):</a:t>
            </a:r>
            <a:endParaRPr lang="en-US" dirty="0"/>
          </a:p>
        </p:txBody>
      </p:sp>
      <p:sp>
        <p:nvSpPr>
          <p:cNvPr id="4" name="Text 2"/>
          <p:cNvSpPr/>
          <p:nvPr/>
        </p:nvSpPr>
        <p:spPr>
          <a:xfrm>
            <a:off x="1219200" y="2189361"/>
            <a:ext cx="10160000" cy="2103040"/>
          </a:xfrm>
          <a:prstGeom prst="rect">
            <a:avLst/>
          </a:prstGeom>
          <a:noFill/>
          <a:ln/>
        </p:spPr>
        <p:txBody>
          <a:bodyPr wrap="square" lIns="0" tIns="0" rIns="0" bIns="0" rtlCol="0" anchor="t"/>
          <a:lstStyle/>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Five charter cities successfully challenged SB 9 (4-plex law)</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Ruling: Charter cities exempt from SB 9's application</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General law cities still must comply with SB 9</a:t>
            </a:r>
            <a:endParaRPr lang="en-US" dirty="0"/>
          </a:p>
          <a:p>
            <a:pPr marL="457189" indent="-457189">
              <a:lnSpc>
                <a:spcPts val="3240"/>
              </a:lnSpc>
              <a:buSzPct val="100000"/>
              <a:buChar char="•"/>
            </a:pPr>
            <a:r>
              <a:rPr lang="en-US" dirty="0">
                <a:solidFill>
                  <a:srgbClr val="475569"/>
                </a:solidFill>
                <a:latin typeface="Arial" pitchFamily="34" charset="0"/>
                <a:ea typeface="Arial" pitchFamily="34" charset="-122"/>
                <a:cs typeface="Arial" pitchFamily="34" charset="-120"/>
              </a:rPr>
              <a:t>Demonstrates charter power over land use decisions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9C6F4369F50E47AD103B11DDA89244" ma:contentTypeVersion="15" ma:contentTypeDescription="Create a new document." ma:contentTypeScope="" ma:versionID="17b766dd3a741a4dde5a89e3dac23e3a">
  <xsd:schema xmlns:xsd="http://www.w3.org/2001/XMLSchema" xmlns:xs="http://www.w3.org/2001/XMLSchema" xmlns:p="http://schemas.microsoft.com/office/2006/metadata/properties" xmlns:ns2="713667dc-417f-4dea-a27c-1aab3587f9a0" xmlns:ns3="6bee7929-b44f-40b7-984b-da85c62a453f" targetNamespace="http://schemas.microsoft.com/office/2006/metadata/properties" ma:root="true" ma:fieldsID="1149f2f6d1e190cbc2e2c34bc92a0ed7" ns2:_="" ns3:_="">
    <xsd:import namespace="713667dc-417f-4dea-a27c-1aab3587f9a0"/>
    <xsd:import namespace="6bee7929-b44f-40b7-984b-da85c62a453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667dc-417f-4dea-a27c-1aab3587f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b3e010d-f0d8-44fe-bea5-24ab36b878c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ee7929-b44f-40b7-984b-da85c62a453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ff1611-3873-4518-a02a-401a56342ade}" ma:internalName="TaxCatchAll" ma:showField="CatchAllData" ma:web="6bee7929-b44f-40b7-984b-da85c62a453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069DD6-891A-484F-B2AB-4460B74DE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3667dc-417f-4dea-a27c-1aab3587f9a0"/>
    <ds:schemaRef ds:uri="6bee7929-b44f-40b7-984b-da85c62a45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0C456-81F3-492D-9D1B-F0360B3382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TotalTime>
  <Words>2352</Words>
  <Application>Microsoft Office PowerPoint</Application>
  <PresentationFormat>Widescreen</PresentationFormat>
  <Paragraphs>345</Paragraphs>
  <Slides>52</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Aptos</vt:lpstr>
      <vt:lpstr>Arial</vt:lpstr>
      <vt:lpstr>Bebas Neue</vt:lpstr>
      <vt:lpstr>Calibri</vt:lpstr>
      <vt:lpstr>Calibri Light</vt:lpstr>
      <vt:lpstr>Helvetica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Direction / Action</vt:lpstr>
      <vt:lpstr>Language of the Proposed Charter</vt:lpstr>
      <vt:lpstr>Language of the Proposed Charter</vt:lpstr>
      <vt:lpstr>Language of the Proposed Charter</vt:lpstr>
      <vt:lpstr>Designate Newspaper for Notice Publication</vt:lpstr>
      <vt:lpstr>Communications Plan</vt:lpstr>
      <vt:lpstr>Outreach Materials</vt:lpstr>
      <vt:lpstr>Survey and Outreach Consultants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Arlene Lozano</dc:creator>
  <cp:lastModifiedBy>Colin Burns</cp:lastModifiedBy>
  <cp:revision>33</cp:revision>
  <dcterms:created xsi:type="dcterms:W3CDTF">2023-09-06T18:37:05Z</dcterms:created>
  <dcterms:modified xsi:type="dcterms:W3CDTF">2026-01-18T22:16:23Z</dcterms:modified>
</cp:coreProperties>
</file>